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091626567512397"/>
          <c:y val="0.24624015748031525"/>
          <c:w val="0.42241026689845601"/>
          <c:h val="0.638844533968137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употребляют жвачку после еды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Процент учащихся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редко жуют жвачку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Процент учащихся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жуют 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Процент учащихся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жуют жвачку часто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Процент учащихся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29.5</c:v>
                </c:pt>
              </c:numCache>
            </c:numRef>
          </c:val>
        </c:ser>
        <c:axId val="81058048"/>
        <c:axId val="81500032"/>
      </c:barChart>
      <c:catAx>
        <c:axId val="81058048"/>
        <c:scaling>
          <c:orientation val="minMax"/>
        </c:scaling>
        <c:axPos val="b"/>
        <c:majorTickMark val="none"/>
        <c:tickLblPos val="nextTo"/>
        <c:crossAx val="81500032"/>
        <c:crosses val="autoZero"/>
        <c:auto val="1"/>
        <c:lblAlgn val="ctr"/>
        <c:lblOffset val="100"/>
      </c:catAx>
      <c:valAx>
        <c:axId val="81500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105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55097658247264"/>
          <c:y val="0.11563633034242811"/>
          <c:w val="0.48150322118826061"/>
          <c:h val="0.5245412928035159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9990339749198096E-2"/>
          <c:y val="0.25437512618614977"/>
          <c:w val="0.5204386951631047"/>
          <c:h val="0.437810081432128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освежает полость рта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количество учащихся в процентах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получаю удовольствие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количество учащихся в процентах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полезно для здоровья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количество учащихся в процентах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нравится вкус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количество учащихся в процентах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</c:ser>
        <c:axId val="88479616"/>
        <c:axId val="114851840"/>
      </c:barChart>
      <c:catAx>
        <c:axId val="88479616"/>
        <c:scaling>
          <c:orientation val="minMax"/>
        </c:scaling>
        <c:axPos val="b"/>
        <c:tickLblPos val="nextTo"/>
        <c:crossAx val="114851840"/>
        <c:crosses val="autoZero"/>
        <c:auto val="1"/>
        <c:lblAlgn val="ctr"/>
        <c:lblOffset val="100"/>
      </c:catAx>
      <c:valAx>
        <c:axId val="114851840"/>
        <c:scaling>
          <c:orientation val="minMax"/>
        </c:scaling>
        <c:axPos val="l"/>
        <c:majorGridlines/>
        <c:numFmt formatCode="General" sourceLinked="1"/>
        <c:tickLblPos val="nextTo"/>
        <c:crossAx val="8847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960836145481827"/>
          <c:y val="0.2557015949929336"/>
          <c:w val="0.45610592425946761"/>
          <c:h val="0.48859681001413285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предпочитаемые жвачки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Орбит</c:v>
                </c:pt>
                <c:pt idx="1">
                  <c:v>Дирол</c:v>
                </c:pt>
                <c:pt idx="2">
                  <c:v>Хуба-Буба</c:v>
                </c:pt>
                <c:pt idx="3">
                  <c:v>Стиморол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18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axId val="117125888"/>
        <c:axId val="117128192"/>
      </c:barChart>
      <c:catAx>
        <c:axId val="117125888"/>
        <c:scaling>
          <c:orientation val="minMax"/>
        </c:scaling>
        <c:axPos val="b"/>
        <c:tickLblPos val="nextTo"/>
        <c:crossAx val="117128192"/>
        <c:crosses val="autoZero"/>
        <c:auto val="1"/>
        <c:lblAlgn val="ctr"/>
        <c:lblOffset val="100"/>
      </c:catAx>
      <c:valAx>
        <c:axId val="117128192"/>
        <c:scaling>
          <c:orientation val="minMax"/>
        </c:scaling>
        <c:axPos val="l"/>
        <c:majorGridlines/>
        <c:numFmt formatCode="General" sourceLinked="1"/>
        <c:tickLblPos val="nextTo"/>
        <c:crossAx val="117125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9986840954158467E-2"/>
          <c:y val="5.7165120527500904E-2"/>
          <c:w val="0.54967922547532966"/>
          <c:h val="0.500695296390864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опасна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количество учащихся в процентах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опасна 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количество учащихся в процентах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задумывались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количество учащихся в процентах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детская жвачка не вредна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количество учащихся в процентах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11</c:v>
                </c:pt>
              </c:numCache>
            </c:numRef>
          </c:val>
        </c:ser>
        <c:axId val="143310208"/>
        <c:axId val="143664256"/>
      </c:barChart>
      <c:catAx>
        <c:axId val="143310208"/>
        <c:scaling>
          <c:orientation val="minMax"/>
        </c:scaling>
        <c:axPos val="b"/>
        <c:tickLblPos val="nextTo"/>
        <c:crossAx val="143664256"/>
        <c:crosses val="autoZero"/>
        <c:auto val="1"/>
        <c:lblAlgn val="ctr"/>
        <c:lblOffset val="100"/>
      </c:catAx>
      <c:valAx>
        <c:axId val="143664256"/>
        <c:scaling>
          <c:orientation val="minMax"/>
        </c:scaling>
        <c:axPos val="l"/>
        <c:majorGridlines/>
        <c:numFmt formatCode="General" sourceLinked="1"/>
        <c:tickLblPos val="nextTo"/>
        <c:crossAx val="143310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670294820949488"/>
          <c:y val="0.18506681737503114"/>
          <c:w val="0.3894089729382948"/>
          <c:h val="0.61956868109369512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4;&#1089;&#1085;&#1086;&#1074;&#1085;&#1099;&#1077;%20&#1089;&#1086;&#1089;&#1090;&#1072;&#1074;&#1083;&#1103;&#1102;&#1097;&#1080;&#1077;%20&#1082;&#1086;&#1084;&#1087;&#1086;&#1085;&#1077;&#1085;&#1090;&#1099;%20&#1078;&#1077;&#1074;&#1072;&#1090;&#1077;&#1083;&#1100;&#1085;&#1099;&#1093;%20&#1088;&#1077;&#1079;&#1080;&#1085;&#1086;&#1082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6;&#1084;&#1087;&#1086;&#1085;&#1077;&#1085;&#1090;&#1099;,%20&#1087;&#1088;&#1077;&#1076;&#1087;&#1086;&#1095;&#1080;&#1090;&#1072;&#1077;&#1084;&#1099;&#1093;%20&#1084;&#1072;&#1088;&#1086;&#1082;%20&#1078;&#1077;&#1074;&#1072;&#1090;&#1077;&#1083;&#1100;&#1085;&#1099;&#1093;%20&#1088;&#1077;&#1079;&#1080;&#1085;&#1086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>Жевательная резинка. </a:t>
            </a:r>
            <a:br>
              <a:rPr lang="ru-RU" sz="4800" b="1" i="1" dirty="0" smtClean="0"/>
            </a:br>
            <a:r>
              <a:rPr lang="ru-RU" sz="4800" b="1" i="1" dirty="0" smtClean="0"/>
              <a:t>О чем умалчивает реклама.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0400" y="4572000"/>
            <a:ext cx="5105400" cy="10668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err="1" smtClean="0">
                <a:solidFill>
                  <a:schemeClr val="tx1"/>
                </a:solidFill>
              </a:rPr>
              <a:t>Усманова</a:t>
            </a:r>
            <a:r>
              <a:rPr lang="ru-RU" sz="2800" b="1" dirty="0" smtClean="0">
                <a:solidFill>
                  <a:schemeClr val="tx1"/>
                </a:solidFill>
              </a:rPr>
              <a:t> Анна 3 А СОШ № 43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Правила употребления </a:t>
            </a:r>
            <a:br>
              <a:rPr lang="ru-RU" dirty="0" smtClean="0"/>
            </a:br>
            <a:r>
              <a:rPr lang="ru-RU" dirty="0" smtClean="0"/>
              <a:t>жевательной резинки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447800"/>
            <a:ext cx="6705600" cy="457199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Использовать только после еды.                         Нельзя пользоваться жвачкой натощак.</a:t>
            </a:r>
          </a:p>
          <a:p>
            <a:pPr lvl="0"/>
            <a:r>
              <a:rPr lang="ru-RU" dirty="0" smtClean="0"/>
              <a:t>Использовать  жевательную резинку без сахара, так как  он приводит к разрушению эмали зубов.</a:t>
            </a:r>
          </a:p>
          <a:p>
            <a:pPr lvl="0"/>
            <a:r>
              <a:rPr lang="ru-RU" dirty="0" smtClean="0"/>
              <a:t>Жевать жвачку в течение 10 минут и не чаще 3-4 раз в день. Более длительное использование может вызвать неправильное развитие прикуса (особенно у детей).</a:t>
            </a:r>
          </a:p>
          <a:p>
            <a:pPr lvl="0"/>
            <a:r>
              <a:rPr lang="ru-RU" dirty="0" smtClean="0"/>
              <a:t>Выбирать жевательную резинку, не имеющую яркую окраску.</a:t>
            </a:r>
          </a:p>
          <a:p>
            <a:pPr lvl="0"/>
            <a:r>
              <a:rPr lang="ru-RU" dirty="0" smtClean="0"/>
              <a:t>Употреблять жевательную резинку только в уместных ситуациях, чтобы не   оказаться некультурным человеком.</a:t>
            </a:r>
          </a:p>
          <a:p>
            <a:pPr>
              <a:tabLst>
                <a:tab pos="1612900" algn="l"/>
              </a:tabLst>
            </a:pPr>
            <a:r>
              <a:rPr lang="ru-RU" dirty="0" smtClean="0"/>
              <a:t>Пред покупкой и употреблением знакомиться </a:t>
            </a:r>
          </a:p>
          <a:p>
            <a:pPr>
              <a:buNone/>
              <a:tabLst>
                <a:tab pos="1612900" algn="l"/>
              </a:tabLst>
            </a:pPr>
            <a:r>
              <a:rPr lang="ru-RU" dirty="0" smtClean="0"/>
              <a:t>      с составом  продукта.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7771" y="2967335"/>
            <a:ext cx="8648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Гипотеза: </a:t>
            </a:r>
            <a:r>
              <a:rPr lang="ru-RU" dirty="0" smtClean="0"/>
              <a:t>все ли компоненты жевательной резинки так уж безвредны и полезны  как утверждает реклама.</a:t>
            </a:r>
          </a:p>
          <a:p>
            <a:pPr>
              <a:buNone/>
            </a:pPr>
            <a:r>
              <a:rPr lang="ru-RU" b="1" dirty="0" smtClean="0"/>
              <a:t>Объект исследования</a:t>
            </a:r>
            <a:r>
              <a:rPr lang="ru-RU" dirty="0" smtClean="0"/>
              <a:t>: жевательная резинка.</a:t>
            </a:r>
          </a:p>
          <a:p>
            <a:pPr>
              <a:buNone/>
            </a:pPr>
            <a:r>
              <a:rPr lang="ru-RU" b="1" dirty="0" smtClean="0"/>
              <a:t>Предмет исследования</a:t>
            </a:r>
            <a:r>
              <a:rPr lang="ru-RU" dirty="0" smtClean="0"/>
              <a:t>: состав жевательной резинки и влияние отдельных ее частей  на здоровье человека.</a:t>
            </a:r>
          </a:p>
          <a:p>
            <a:pPr>
              <a:buNone/>
            </a:pPr>
            <a:r>
              <a:rPr lang="ru-RU" b="1" dirty="0" smtClean="0"/>
              <a:t>Цель исследования</a:t>
            </a:r>
            <a:r>
              <a:rPr lang="ru-RU" dirty="0" smtClean="0"/>
              <a:t>: выяснить состав наиболее популярных жевательных резинок и влияние отдельных ее компонентов  на здоровье человека.</a:t>
            </a:r>
          </a:p>
          <a:p>
            <a:pPr>
              <a:buNone/>
            </a:pPr>
            <a:r>
              <a:rPr lang="ru-RU" dirty="0" smtClean="0"/>
              <a:t> Для достижения цели,  поставлены следующие </a:t>
            </a:r>
            <a:r>
              <a:rPr lang="ru-RU" b="1" dirty="0" smtClean="0"/>
              <a:t>задачи: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Познакомиться с историей возникновения жевательной резинки.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Провести опрос среди учащихся своего класса (наиболее популярные марки жевательных резинок, частота и причина  использования)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Изучить состав наиболее популярных марок жевательной резинки.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Выявить положительные и отрицательные стороны жевательной резинки.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Дать рекомендации по безопасному использованию жевательной резинки.</a:t>
            </a:r>
          </a:p>
          <a:p>
            <a:pPr>
              <a:buNone/>
            </a:pPr>
            <a:r>
              <a:rPr lang="ru-RU" b="1" dirty="0" smtClean="0"/>
              <a:t>                                                  Методы исследования</a:t>
            </a:r>
            <a:r>
              <a:rPr lang="ru-RU" dirty="0" smtClean="0"/>
              <a:t>:</a:t>
            </a:r>
          </a:p>
          <a:p>
            <a:pPr marL="2509838" indent="0"/>
            <a:r>
              <a:rPr lang="ru-RU" dirty="0" smtClean="0"/>
              <a:t> анализ литературы и электронных источников;</a:t>
            </a:r>
          </a:p>
          <a:p>
            <a:pPr marL="2509838" indent="0"/>
            <a:r>
              <a:rPr lang="ru-RU" dirty="0" smtClean="0"/>
              <a:t> социологический опрос;</a:t>
            </a:r>
          </a:p>
          <a:p>
            <a:pPr marL="2509838" indent="0"/>
            <a:r>
              <a:rPr lang="ru-RU" dirty="0" smtClean="0"/>
              <a:t> исследование;</a:t>
            </a:r>
          </a:p>
          <a:p>
            <a:pPr marL="2509838" indent="0"/>
            <a:r>
              <a:rPr lang="ru-RU" dirty="0" smtClean="0"/>
              <a:t> анализ полученных данных.</a:t>
            </a:r>
          </a:p>
          <a:p>
            <a:pPr marL="2509838" indent="0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Жевательная резинка (жвачка) – это особое кулинарное изделие. Которое состоит из несъедобной эластичной основы и различных вкусовых и ароматических добавок.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C:\Users\Юлия\Desktop\жевачка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657600"/>
            <a:ext cx="3810000" cy="3039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>Основные составляющие компоненты </a:t>
            </a:r>
            <a:br>
              <a:rPr lang="ru-RU" sz="2700" b="1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>жевательных резинок</a:t>
            </a:r>
            <a:br>
              <a:rPr lang="ru-RU" sz="27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(по Закревский В.В.  «Безопасность пищевых продуктов и биологически активных добавок к пище. Практическое руководство», </a:t>
            </a:r>
            <a:r>
              <a:rPr lang="ru-RU" sz="2000" b="1" dirty="0" err="1" smtClean="0">
                <a:latin typeface="+mn-lt"/>
              </a:rPr>
              <a:t>Гиорд</a:t>
            </a:r>
            <a:r>
              <a:rPr lang="ru-RU" sz="2000" b="1" dirty="0" smtClean="0">
                <a:latin typeface="+mn-lt"/>
              </a:rPr>
              <a:t>, 2000 г.)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 action="ppaction://hlinkfile"/>
              </a:rPr>
              <a:t>Основные составляющие компоненты жевательных </a:t>
            </a:r>
            <a:r>
              <a:rPr lang="ru-RU" dirty="0" err="1" smtClean="0">
                <a:hlinkClick r:id="rId2" action="ppaction://hlinkfile"/>
              </a:rPr>
              <a:t>резинок.docx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часто ты пользуешься жевательной резинкой?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209800" y="2514600"/>
          <a:ext cx="5867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ты жуешь жевательную резинку?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38400" y="2667000"/>
          <a:ext cx="5334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Предпочитаемые марки жевательных резинок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438400" y="2895600"/>
          <a:ext cx="5257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Считаешь ли ты, что жевательная резинка опасна для здоровья?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90800" y="3124200"/>
          <a:ext cx="5486720" cy="2466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Сравнительная характеристика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Компоненты, предпочитаемых марок жевательных </a:t>
            </a:r>
            <a:r>
              <a:rPr lang="ru-RU" dirty="0" err="1" smtClean="0">
                <a:hlinkClick r:id="rId2" action="ppaction://hlinkfile"/>
              </a:rPr>
              <a:t>резино.docx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312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Жевательная резинка.  О чем умалчивает реклама.</vt:lpstr>
      <vt:lpstr>Слайд 2</vt:lpstr>
      <vt:lpstr>Слайд 3</vt:lpstr>
      <vt:lpstr>     Основные составляющие компоненты  жевательных резинок (по Закревский В.В.  «Безопасность пищевых продуктов и биологически активных добавок к пище. Практическое руководство», Гиорд, 2000 г.)  </vt:lpstr>
      <vt:lpstr>Результаты опроса</vt:lpstr>
      <vt:lpstr>Результаты опроса</vt:lpstr>
      <vt:lpstr>Результаты опроса</vt:lpstr>
      <vt:lpstr>Результаты опроса</vt:lpstr>
      <vt:lpstr>Сравнительная характеристика </vt:lpstr>
      <vt:lpstr>Правила употребления  жевательной резинки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Юлия</cp:lastModifiedBy>
  <cp:revision>14</cp:revision>
  <dcterms:created xsi:type="dcterms:W3CDTF">2013-10-20T14:43:13Z</dcterms:created>
  <dcterms:modified xsi:type="dcterms:W3CDTF">2014-01-20T14:26:53Z</dcterms:modified>
</cp:coreProperties>
</file>