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1091626567512397"/>
          <c:y val="0.24624015748031525"/>
          <c:w val="0.42241026689845601"/>
          <c:h val="0.6388445339681379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употребляют жвачку после еды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Процент учащихся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редко жуют жвачку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Процент учащихся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жуют 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Процент учащихся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11.5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жуют жвачку часто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Процент учащихся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29.5</c:v>
                </c:pt>
              </c:numCache>
            </c:numRef>
          </c:val>
        </c:ser>
        <c:axId val="81058048"/>
        <c:axId val="81500032"/>
      </c:barChart>
      <c:catAx>
        <c:axId val="81058048"/>
        <c:scaling>
          <c:orientation val="minMax"/>
        </c:scaling>
        <c:axPos val="b"/>
        <c:majorTickMark val="none"/>
        <c:tickLblPos val="nextTo"/>
        <c:crossAx val="81500032"/>
        <c:crosses val="autoZero"/>
        <c:auto val="1"/>
        <c:lblAlgn val="ctr"/>
        <c:lblOffset val="100"/>
      </c:catAx>
      <c:valAx>
        <c:axId val="8150003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810580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055097658247264"/>
          <c:y val="0.11563633034242811"/>
          <c:w val="0.48150322118826061"/>
          <c:h val="0.52454129280351591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9990339749198096E-2"/>
          <c:y val="0.25437512618614977"/>
          <c:w val="0.5204386951631047"/>
          <c:h val="0.4378100814321287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освежает полость рта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количество учащихся в процентах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получаю удовольствие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количество учащихся в процентах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полезно для здоровья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количество учащихся в процентах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нравится вкус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количество учащихся в процентах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8</c:v>
                </c:pt>
              </c:numCache>
            </c:numRef>
          </c:val>
        </c:ser>
        <c:axId val="88479616"/>
        <c:axId val="114851840"/>
      </c:barChart>
      <c:catAx>
        <c:axId val="88479616"/>
        <c:scaling>
          <c:orientation val="minMax"/>
        </c:scaling>
        <c:axPos val="b"/>
        <c:tickLblPos val="nextTo"/>
        <c:crossAx val="114851840"/>
        <c:crosses val="autoZero"/>
        <c:auto val="1"/>
        <c:lblAlgn val="ctr"/>
        <c:lblOffset val="100"/>
      </c:catAx>
      <c:valAx>
        <c:axId val="114851840"/>
        <c:scaling>
          <c:orientation val="minMax"/>
        </c:scaling>
        <c:axPos val="l"/>
        <c:majorGridlines/>
        <c:numFmt formatCode="General" sourceLinked="1"/>
        <c:tickLblPos val="nextTo"/>
        <c:crossAx val="884796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2960836145481827"/>
          <c:y val="0.2557015949929336"/>
          <c:w val="0.45610592425946761"/>
          <c:h val="0.48859681001413285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предпочитаемые жвачки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Орбит</c:v>
                </c:pt>
                <c:pt idx="1">
                  <c:v>Дирол</c:v>
                </c:pt>
                <c:pt idx="2">
                  <c:v>Хуба-Буба</c:v>
                </c:pt>
                <c:pt idx="3">
                  <c:v>Стиморол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66</c:v>
                </c:pt>
                <c:pt idx="1">
                  <c:v>18</c:v>
                </c:pt>
                <c:pt idx="2">
                  <c:v>12</c:v>
                </c:pt>
                <c:pt idx="3">
                  <c:v>4</c:v>
                </c:pt>
              </c:numCache>
            </c:numRef>
          </c:val>
        </c:ser>
        <c:axId val="117125888"/>
        <c:axId val="117128192"/>
      </c:barChart>
      <c:catAx>
        <c:axId val="117125888"/>
        <c:scaling>
          <c:orientation val="minMax"/>
        </c:scaling>
        <c:axPos val="b"/>
        <c:tickLblPos val="nextTo"/>
        <c:crossAx val="117128192"/>
        <c:crosses val="autoZero"/>
        <c:auto val="1"/>
        <c:lblAlgn val="ctr"/>
        <c:lblOffset val="100"/>
      </c:catAx>
      <c:valAx>
        <c:axId val="117128192"/>
        <c:scaling>
          <c:orientation val="minMax"/>
        </c:scaling>
        <c:axPos val="l"/>
        <c:majorGridlines/>
        <c:numFmt formatCode="General" sourceLinked="1"/>
        <c:tickLblPos val="nextTo"/>
        <c:crossAx val="1171258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9986840954158467E-2"/>
          <c:y val="5.7165120527500904E-2"/>
          <c:w val="0.54967922547532966"/>
          <c:h val="0.5006952963908646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 опасна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количество учащихся в процентах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опасна 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количество учащихся в процентах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не задумывались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количество учащихся в процентах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38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детская жвачка не вредна</c:v>
                </c:pt>
              </c:strCache>
            </c:strRef>
          </c:tx>
          <c:cat>
            <c:strRef>
              <c:f>Лист1!$A$2:$A$5</c:f>
              <c:strCache>
                <c:ptCount val="1"/>
                <c:pt idx="0">
                  <c:v>количество учащихся в процентах</c:v>
                </c:pt>
              </c:strCache>
            </c:strRef>
          </c:cat>
          <c:val>
            <c:numRef>
              <c:f>Лист1!$E$2:$E$5</c:f>
              <c:numCache>
                <c:formatCode>General</c:formatCode>
                <c:ptCount val="4"/>
                <c:pt idx="0">
                  <c:v>11</c:v>
                </c:pt>
              </c:numCache>
            </c:numRef>
          </c:val>
        </c:ser>
        <c:axId val="143310208"/>
        <c:axId val="143664256"/>
      </c:barChart>
      <c:catAx>
        <c:axId val="143310208"/>
        <c:scaling>
          <c:orientation val="minMax"/>
        </c:scaling>
        <c:axPos val="b"/>
        <c:tickLblPos val="nextTo"/>
        <c:crossAx val="143664256"/>
        <c:crosses val="autoZero"/>
        <c:auto val="1"/>
        <c:lblAlgn val="ctr"/>
        <c:lblOffset val="100"/>
      </c:catAx>
      <c:valAx>
        <c:axId val="143664256"/>
        <c:scaling>
          <c:orientation val="minMax"/>
        </c:scaling>
        <c:axPos val="l"/>
        <c:majorGridlines/>
        <c:numFmt formatCode="General" sourceLinked="1"/>
        <c:tickLblPos val="nextTo"/>
        <c:crossAx val="143310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670294820949488"/>
          <c:y val="0.18506681737503114"/>
          <c:w val="0.3894089729382948"/>
          <c:h val="0.61956868109369512"/>
        </c:manualLayout>
      </c:layout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54;&#1089;&#1085;&#1086;&#1074;&#1085;&#1099;&#1077;%20&#1089;&#1086;&#1089;&#1090;&#1072;&#1074;&#1083;&#1103;&#1102;&#1097;&#1080;&#1077;%20&#1082;&#1086;&#1084;&#1087;&#1086;&#1085;&#1077;&#1085;&#1090;&#1099;%20&#1078;&#1077;&#1074;&#1072;&#1090;&#1077;&#1083;&#1100;&#1085;&#1099;&#1093;%20&#1088;&#1077;&#1079;&#1080;&#1085;&#1086;&#1082;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50;&#1086;&#1084;&#1087;&#1086;&#1085;&#1077;&#1085;&#1090;&#1099;,%20&#1087;&#1088;&#1077;&#1076;&#1087;&#1086;&#1095;&#1080;&#1090;&#1072;&#1077;&#1084;&#1099;&#1093;%20&#1084;&#1072;&#1088;&#1086;&#1082;%20&#1078;&#1077;&#1074;&#1072;&#1090;&#1077;&#1083;&#1100;&#1085;&#1099;&#1093;%20&#1088;&#1077;&#1079;&#1080;&#1085;&#1086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533650"/>
          </a:xfrm>
        </p:spPr>
        <p:txBody>
          <a:bodyPr>
            <a:noAutofit/>
          </a:bodyPr>
          <a:lstStyle/>
          <a:p>
            <a:r>
              <a:rPr lang="ru-RU" sz="4800" b="1" i="1" dirty="0" smtClean="0"/>
              <a:t>Жевательная резинка. </a:t>
            </a:r>
            <a:br>
              <a:rPr lang="ru-RU" sz="4800" b="1" i="1" dirty="0" smtClean="0"/>
            </a:br>
            <a:r>
              <a:rPr lang="ru-RU" sz="4800" b="1" i="1" dirty="0" smtClean="0"/>
              <a:t>О чем умалчивает реклама.</a:t>
            </a:r>
            <a:endParaRPr lang="ru-RU" sz="48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0400" y="4572000"/>
            <a:ext cx="5105400" cy="1066800"/>
          </a:xfrm>
        </p:spPr>
        <p:txBody>
          <a:bodyPr>
            <a:normAutofit/>
          </a:bodyPr>
          <a:lstStyle/>
          <a:p>
            <a:pPr algn="r"/>
            <a:r>
              <a:rPr lang="ru-RU" sz="2800" b="1" dirty="0" err="1" smtClean="0">
                <a:solidFill>
                  <a:schemeClr val="tx1"/>
                </a:solidFill>
              </a:rPr>
              <a:t>Усманова</a:t>
            </a:r>
            <a:r>
              <a:rPr lang="ru-RU" sz="2800" b="1" dirty="0" smtClean="0">
                <a:solidFill>
                  <a:schemeClr val="tx1"/>
                </a:solidFill>
              </a:rPr>
              <a:t> Анна 3 А СОШ № 43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Правила употребления </a:t>
            </a:r>
            <a:br>
              <a:rPr lang="ru-RU" dirty="0" smtClean="0"/>
            </a:br>
            <a:r>
              <a:rPr lang="ru-RU" dirty="0" smtClean="0"/>
              <a:t>жевательной резинки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81200" y="1447800"/>
            <a:ext cx="6705600" cy="457199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Использовать только после еды.                         Нельзя пользоваться жвачкой натощак.</a:t>
            </a:r>
          </a:p>
          <a:p>
            <a:pPr lvl="0"/>
            <a:r>
              <a:rPr lang="ru-RU" dirty="0" smtClean="0"/>
              <a:t>Использовать  жевательную резинку без сахара, так как  он приводит к разрушению эмали зубов.</a:t>
            </a:r>
          </a:p>
          <a:p>
            <a:pPr lvl="0"/>
            <a:r>
              <a:rPr lang="ru-RU" dirty="0" smtClean="0"/>
              <a:t>Жевать жвачку в течение 10 минут и не чаще 3-4 раз в день. Более длительное использование может вызвать неправильное развитие прикуса (особенно у детей).</a:t>
            </a:r>
          </a:p>
          <a:p>
            <a:pPr lvl="0"/>
            <a:r>
              <a:rPr lang="ru-RU" dirty="0" smtClean="0"/>
              <a:t>Выбирать жевательную резинку, не имеющую яркую окраску.</a:t>
            </a:r>
          </a:p>
          <a:p>
            <a:pPr lvl="0"/>
            <a:r>
              <a:rPr lang="ru-RU" dirty="0" smtClean="0"/>
              <a:t>Употреблять жевательную резинку только в уместных ситуациях, чтобы не   оказаться некультурным человеком.</a:t>
            </a:r>
          </a:p>
          <a:p>
            <a:pPr>
              <a:tabLst>
                <a:tab pos="1612900" algn="l"/>
              </a:tabLst>
            </a:pPr>
            <a:r>
              <a:rPr lang="ru-RU" dirty="0" smtClean="0"/>
              <a:t>Пред покупкой и употреблением знакомиться </a:t>
            </a:r>
          </a:p>
          <a:p>
            <a:pPr>
              <a:buNone/>
              <a:tabLst>
                <a:tab pos="1612900" algn="l"/>
              </a:tabLst>
            </a:pPr>
            <a:r>
              <a:rPr lang="ru-RU" dirty="0" smtClean="0"/>
              <a:t>      с составом  продукта.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47771" y="2967335"/>
            <a:ext cx="86484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СПАСИБО ЗА ВНИМАНИЕ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ru-RU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Гипотеза: </a:t>
            </a:r>
            <a:r>
              <a:rPr lang="ru-RU" dirty="0" smtClean="0"/>
              <a:t>все ли компоненты жевательной резинки так уж безвредны и полезны  как утверждает реклама.</a:t>
            </a:r>
          </a:p>
          <a:p>
            <a:pPr>
              <a:buNone/>
            </a:pPr>
            <a:r>
              <a:rPr lang="ru-RU" b="1" dirty="0" smtClean="0"/>
              <a:t>Объект исследования</a:t>
            </a:r>
            <a:r>
              <a:rPr lang="ru-RU" dirty="0" smtClean="0"/>
              <a:t>: жевательная резинка.</a:t>
            </a:r>
          </a:p>
          <a:p>
            <a:pPr>
              <a:buNone/>
            </a:pPr>
            <a:r>
              <a:rPr lang="ru-RU" b="1" dirty="0" smtClean="0"/>
              <a:t>Предмет исследования</a:t>
            </a:r>
            <a:r>
              <a:rPr lang="ru-RU" dirty="0" smtClean="0"/>
              <a:t>: состав жевательной резинки и влияние отдельных ее частей  на здоровье человека.</a:t>
            </a:r>
          </a:p>
          <a:p>
            <a:pPr>
              <a:buNone/>
            </a:pPr>
            <a:r>
              <a:rPr lang="ru-RU" b="1" dirty="0" smtClean="0"/>
              <a:t>Цель исследования</a:t>
            </a:r>
            <a:r>
              <a:rPr lang="ru-RU" dirty="0" smtClean="0"/>
              <a:t>: выяснить состав наиболее популярных жевательных резинок и влияние отдельных ее компонентов  на здоровье человека.</a:t>
            </a:r>
          </a:p>
          <a:p>
            <a:pPr>
              <a:buNone/>
            </a:pPr>
            <a:r>
              <a:rPr lang="ru-RU" dirty="0" smtClean="0"/>
              <a:t> Для достижения цели,  поставлены следующие </a:t>
            </a:r>
            <a:r>
              <a:rPr lang="ru-RU" b="1" dirty="0" smtClean="0"/>
              <a:t>задачи: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Познакомиться с историей возникновения жевательной резинки.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Провести опрос среди учащихся своего класса (наиболее популярные марки жевательных резинок, частота и причина  использования)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Изучить состав наиболее популярных марок жевательной резинки.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 Выявить положительные и отрицательные стороны жевательной резинки.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Дать рекомендации по безопасному использованию жевательной резинки.</a:t>
            </a:r>
          </a:p>
          <a:p>
            <a:pPr>
              <a:buNone/>
            </a:pPr>
            <a:r>
              <a:rPr lang="ru-RU" b="1" dirty="0" smtClean="0"/>
              <a:t>                                                  Методы исследования</a:t>
            </a:r>
            <a:r>
              <a:rPr lang="ru-RU" dirty="0" smtClean="0"/>
              <a:t>:</a:t>
            </a:r>
          </a:p>
          <a:p>
            <a:pPr marL="2509838" indent="0"/>
            <a:r>
              <a:rPr lang="ru-RU" dirty="0" smtClean="0"/>
              <a:t> анализ литературы и электронных источников;</a:t>
            </a:r>
          </a:p>
          <a:p>
            <a:pPr marL="2509838" indent="0"/>
            <a:r>
              <a:rPr lang="ru-RU" dirty="0" smtClean="0"/>
              <a:t> социологический опрос;</a:t>
            </a:r>
          </a:p>
          <a:p>
            <a:pPr marL="2509838" indent="0"/>
            <a:r>
              <a:rPr lang="ru-RU" dirty="0" smtClean="0"/>
              <a:t> исследование;</a:t>
            </a:r>
          </a:p>
          <a:p>
            <a:pPr marL="2509838" indent="0"/>
            <a:r>
              <a:rPr lang="ru-RU" dirty="0" smtClean="0"/>
              <a:t> анализ полученных данных.</a:t>
            </a:r>
          </a:p>
          <a:p>
            <a:pPr marL="2509838" indent="0"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Жевательная резинка (жвачка) – это особое кулинарное изделие. Которое состоит из несъедобной эластичной основы и различных вкусовых и ароматических добавок.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8" name="Picture 4" descr="C:\Users\Юлия\Desktop\жевачка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657600"/>
            <a:ext cx="3810000" cy="30398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524000"/>
          </a:xfrm>
        </p:spPr>
        <p:txBody>
          <a:bodyPr>
            <a:normAutofit fontScale="90000"/>
          </a:bodyPr>
          <a:lstStyle/>
          <a:p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sz="2700" b="1" dirty="0" smtClean="0">
                <a:latin typeface="+mn-lt"/>
              </a:rPr>
              <a:t>Основные составляющие компоненты </a:t>
            </a:r>
            <a:br>
              <a:rPr lang="ru-RU" sz="2700" b="1" dirty="0" smtClean="0">
                <a:latin typeface="+mn-lt"/>
              </a:rPr>
            </a:br>
            <a:r>
              <a:rPr lang="ru-RU" sz="2700" b="1" dirty="0" smtClean="0">
                <a:latin typeface="+mn-lt"/>
              </a:rPr>
              <a:t>жевательных резинок</a:t>
            </a:r>
            <a:br>
              <a:rPr lang="ru-RU" sz="27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(по Закревский В.В.  «Безопасность пищевых продуктов и биологически активных добавок к пище. Практическое руководство», </a:t>
            </a:r>
            <a:r>
              <a:rPr lang="ru-RU" sz="2000" b="1" dirty="0" err="1" smtClean="0">
                <a:latin typeface="+mn-lt"/>
              </a:rPr>
              <a:t>Гиорд</a:t>
            </a:r>
            <a:r>
              <a:rPr lang="ru-RU" sz="2000" b="1" dirty="0" smtClean="0">
                <a:latin typeface="+mn-lt"/>
              </a:rPr>
              <a:t>, 2000 г.)</a:t>
            </a:r>
            <a:r>
              <a:rPr lang="ru-RU" sz="1800" dirty="0" smtClean="0">
                <a:latin typeface="+mn-lt"/>
              </a:rPr>
              <a:t/>
            </a:r>
            <a:br>
              <a:rPr lang="ru-RU" sz="1800" dirty="0" smtClean="0">
                <a:latin typeface="+mn-lt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hlinkClick r:id="rId2" action="ppaction://hlinkfile"/>
              </a:rPr>
              <a:t>Основные составляющие компоненты жевательных </a:t>
            </a:r>
            <a:r>
              <a:rPr lang="ru-RU" dirty="0" err="1" smtClean="0">
                <a:hlinkClick r:id="rId2" action="ppaction://hlinkfile"/>
              </a:rPr>
              <a:t>резинок.docx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опроса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часто ты пользуешься жевательной резинкой?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209800" y="2514600"/>
          <a:ext cx="586740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опроса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Почему ты жуешь жевательную резинку?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438400" y="2667000"/>
          <a:ext cx="53340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Результаты опроса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Предпочитаемые марки жевательных резинок</a:t>
            </a:r>
            <a:endParaRPr lang="ru-RU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2438400" y="2895600"/>
          <a:ext cx="52578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опроса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Считаешь ли ты, что жевательная резинка опасна для здоровья? 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590800" y="3124200"/>
          <a:ext cx="5486720" cy="2466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Сравнительная характеристика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 action="ppaction://hlinkfile"/>
              </a:rPr>
              <a:t>Компоненты, предпочитаемых марок жевательных </a:t>
            </a:r>
            <a:r>
              <a:rPr lang="ru-RU" dirty="0" err="1" smtClean="0">
                <a:hlinkClick r:id="rId2" action="ppaction://hlinkfile"/>
              </a:rPr>
              <a:t>резино.docx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312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Жевательная резинка.  О чем умалчивает реклама.</vt:lpstr>
      <vt:lpstr>Слайд 2</vt:lpstr>
      <vt:lpstr>Слайд 3</vt:lpstr>
      <vt:lpstr>     Основные составляющие компоненты  жевательных резинок (по Закревский В.В.  «Безопасность пищевых продуктов и биологически активных добавок к пище. Практическое руководство», Гиорд, 2000 г.)  </vt:lpstr>
      <vt:lpstr>Результаты опроса</vt:lpstr>
      <vt:lpstr>Результаты опроса</vt:lpstr>
      <vt:lpstr>Результаты опроса</vt:lpstr>
      <vt:lpstr>Результаты опроса</vt:lpstr>
      <vt:lpstr>Сравнительная характеристика </vt:lpstr>
      <vt:lpstr>Правила употребления  жевательной резинки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 использовании шаблона ссылка на Pedsovet.su обязательна</dc:title>
  <dc:creator>Катенок</dc:creator>
  <cp:lastModifiedBy>Юлия</cp:lastModifiedBy>
  <cp:revision>14</cp:revision>
  <dcterms:created xsi:type="dcterms:W3CDTF">2013-10-20T14:43:13Z</dcterms:created>
  <dcterms:modified xsi:type="dcterms:W3CDTF">2014-01-20T14:26:53Z</dcterms:modified>
</cp:coreProperties>
</file>