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778" y="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Данные в процентах</c:v>
                </c:pt>
              </c:strCache>
            </c:strRef>
          </c:tx>
          <c:dLbls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Ученики,которые ответили правильно на все вопросы</c:v>
                </c:pt>
                <c:pt idx="1">
                  <c:v>Ученики,которые ответили правильно почти на все вопросы</c:v>
                </c:pt>
                <c:pt idx="2">
                  <c:v>Ученики,которые практически на все вопросы ответили неверно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9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plotArea>
      <c:layout>
        <c:manualLayout>
          <c:layoutTarget val="inner"/>
          <c:xMode val="edge"/>
          <c:yMode val="edge"/>
          <c:x val="0.273205603951644"/>
          <c:y val="0"/>
          <c:w val="0.7043407100464405"/>
          <c:h val="0.6761624477065796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чистая вода</c:v>
                </c:pt>
                <c:pt idx="1">
                  <c:v>аспирин</c:v>
                </c:pt>
                <c:pt idx="2">
                  <c:v>сахар</c:v>
                </c:pt>
                <c:pt idx="3">
                  <c:v>удобрение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axId val="140225152"/>
        <c:axId val="140226944"/>
      </c:barChart>
      <c:catAx>
        <c:axId val="140225152"/>
        <c:scaling>
          <c:orientation val="minMax"/>
        </c:scaling>
        <c:axPos val="l"/>
        <c:tickLblPos val="nextTo"/>
        <c:crossAx val="140226944"/>
        <c:crosses val="autoZero"/>
        <c:auto val="1"/>
        <c:lblAlgn val="ctr"/>
        <c:lblOffset val="100"/>
      </c:catAx>
      <c:valAx>
        <c:axId val="140226944"/>
        <c:scaling>
          <c:orientation val="minMax"/>
        </c:scaling>
        <c:axPos val="b"/>
        <c:majorGridlines/>
        <c:numFmt formatCode="General" sourceLinked="1"/>
        <c:tickLblPos val="nextTo"/>
        <c:crossAx val="1402251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FC97-9079-4BFB-9C49-4CA601FA4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34FE-C00D-4A6D-A9F4-736F9D507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295E-1DC7-4402-8EE7-6E4688FE7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5B44-3C83-45B7-B926-5A9C02D72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2FC2-8455-40E5-BBC1-3663046A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555B-1775-42CA-B01E-7438C34D9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7554-A515-49F6-97A4-45C3F3265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6C59-AD81-41AA-91B7-8B2721A29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E432-B841-45A3-B712-E98FCEE07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52B4-E8FF-4EA8-A574-790201201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80DD-34DE-4B9A-9421-9C62FA809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5640BD-66BE-4EA4-9B2A-4CBE3A58E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ekakpochemu.ru/kak-pitayutsya-rasteniya/" TargetMode="External"/><Relationship Id="rId2" Type="http://schemas.openxmlformats.org/officeDocument/2006/relationships/hyperlink" Target="http://www.&#1094;&#1074;&#1077;&#1090;&#1086;&#1095;&#1085;&#1099;&#1081;&#1076;&#1074;&#1086;&#1088;.&#1088;&#1092;/sovetyi-spetsiali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rtcvet.ru/more/uhod-za-srezannymi-cvetami/" TargetMode="External"/><Relationship Id="rId4" Type="http://schemas.openxmlformats.org/officeDocument/2006/relationships/hyperlink" Target="http://www.rosehall.ru/blog/71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3857628"/>
            <a:ext cx="3357586" cy="156685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ru-RU" sz="1400" dirty="0" smtClean="0"/>
              <a:t>Выполнила: </a:t>
            </a:r>
          </a:p>
          <a:p>
            <a:pPr algn="r"/>
            <a:r>
              <a:rPr lang="ru-RU" sz="1400" dirty="0" smtClean="0"/>
              <a:t>ученица 2 «а» класса МБОУ СОШ №43 Полевая Марина</a:t>
            </a:r>
          </a:p>
          <a:p>
            <a:pPr algn="r"/>
            <a:r>
              <a:rPr lang="ru-RU" sz="1400" dirty="0" smtClean="0"/>
              <a:t>Руководитель:</a:t>
            </a:r>
          </a:p>
          <a:p>
            <a:pPr algn="r"/>
            <a:r>
              <a:rPr lang="ru-RU" sz="1400" dirty="0" smtClean="0"/>
              <a:t> Рублева Екатерина Олеговна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688" y="1500174"/>
            <a:ext cx="88583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ПРОДЛИТЬ ЖИЗНЬ ЦВЕТАМ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http://img1.liveinternet.ru/images/attach/c/2/74/618/74618857_large_rozuy_krasnoe_va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143248"/>
            <a:ext cx="268839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Подготовка к эксперименту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1800" dirty="0" smtClean="0">
                <a:latin typeface="Cambria" pitchFamily="18" charset="0"/>
              </a:rPr>
              <a:t>Для чистоты эксперимента </a:t>
            </a:r>
            <a:r>
              <a:rPr lang="ru-RU" sz="1800" dirty="0" smtClean="0">
                <a:latin typeface="Cambria" pitchFamily="18" charset="0"/>
              </a:rPr>
              <a:t>я</a:t>
            </a:r>
            <a:r>
              <a:rPr lang="ru-RU" sz="1800" dirty="0" smtClean="0">
                <a:latin typeface="Cambria" pitchFamily="18" charset="0"/>
              </a:rPr>
              <a:t> взяла </a:t>
            </a:r>
            <a:r>
              <a:rPr lang="ru-RU" sz="1800" dirty="0" smtClean="0">
                <a:latin typeface="Cambria" pitchFamily="18" charset="0"/>
              </a:rPr>
              <a:t>розы, которые распустились в один день.</a:t>
            </a:r>
          </a:p>
          <a:p>
            <a:pPr>
              <a:buNone/>
            </a:pPr>
            <a:r>
              <a:rPr lang="ru-RU" sz="1800" dirty="0" smtClean="0">
                <a:latin typeface="Cambria" pitchFamily="18" charset="0"/>
              </a:rPr>
              <a:t>        Все бутылочки чисто вымыли и наполнили добавками.</a:t>
            </a:r>
            <a:endParaRPr lang="ru-RU" sz="1800" dirty="0">
              <a:latin typeface="Cambria" pitchFamily="18" charset="0"/>
            </a:endParaRPr>
          </a:p>
        </p:txBody>
      </p:sp>
      <p:pic>
        <p:nvPicPr>
          <p:cNvPr id="22530" name="Picture 2" descr="C:\Users\Катя\Desktop\Марина\IMG_3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48"/>
            <a:ext cx="4500562" cy="3000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C:\Users\Катя\Desktop\Марина\IMG_3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143248"/>
            <a:ext cx="4643438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Comic Sans MS" pitchFamily="66" charset="0"/>
              </a:rPr>
              <a:t>Для проведения опыта </a:t>
            </a:r>
            <a:r>
              <a:rPr lang="ru-RU" sz="3200" dirty="0" smtClean="0">
                <a:latin typeface="Comic Sans MS" pitchFamily="66" charset="0"/>
              </a:rPr>
              <a:t>я</a:t>
            </a:r>
            <a:r>
              <a:rPr lang="ru-RU" sz="3200" dirty="0" smtClean="0">
                <a:latin typeface="Comic Sans MS" pitchFamily="66" charset="0"/>
              </a:rPr>
              <a:t> использовала </a:t>
            </a:r>
            <a:r>
              <a:rPr lang="ru-RU" sz="3200" dirty="0" smtClean="0">
                <a:latin typeface="Comic Sans MS" pitchFamily="66" charset="0"/>
              </a:rPr>
              <a:t>наиболее популярные </a:t>
            </a:r>
            <a:r>
              <a:rPr lang="ru-RU" sz="3200" dirty="0" smtClean="0">
                <a:latin typeface="Comic Sans MS" pitchFamily="66" charset="0"/>
              </a:rPr>
              <a:t>способы</a:t>
            </a:r>
            <a:r>
              <a:rPr lang="ru-RU" sz="3200" dirty="0" smtClean="0">
                <a:latin typeface="Comic Sans MS" pitchFamily="66" charset="0"/>
              </a:rPr>
              <a:t>: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Образец без </a:t>
            </a:r>
          </a:p>
          <a:p>
            <a:pPr>
              <a:buNone/>
            </a:pPr>
            <a:r>
              <a:rPr lang="ru-RU" sz="1800" dirty="0" smtClean="0"/>
              <a:t>добавок</a:t>
            </a:r>
          </a:p>
          <a:p>
            <a:r>
              <a:rPr lang="ru-RU" sz="1800" dirty="0" smtClean="0"/>
              <a:t>Аспирин</a:t>
            </a:r>
          </a:p>
          <a:p>
            <a:r>
              <a:rPr lang="ru-RU" sz="1800" dirty="0" smtClean="0"/>
              <a:t>Сахар</a:t>
            </a:r>
          </a:p>
          <a:p>
            <a:r>
              <a:rPr lang="ru-RU" sz="1800" dirty="0" smtClean="0"/>
              <a:t>Удобрение для</a:t>
            </a:r>
          </a:p>
          <a:p>
            <a:pPr>
              <a:buNone/>
            </a:pPr>
            <a:r>
              <a:rPr lang="ru-RU" sz="1800" dirty="0" smtClean="0"/>
              <a:t> цветов</a:t>
            </a:r>
            <a:endParaRPr lang="ru-RU" sz="1800" dirty="0" smtClean="0"/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23554" name="Picture 2" descr="C:\Users\Катя\Desktop\Марина\IMG_3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214554"/>
            <a:ext cx="6000760" cy="4000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1-2 день</a:t>
            </a:r>
            <a:endParaRPr lang="ru-RU" dirty="0"/>
          </a:p>
        </p:txBody>
      </p:sp>
      <p:pic>
        <p:nvPicPr>
          <p:cNvPr id="24578" name="Picture 2" descr="C:\Users\Катя\Desktop\Марина\IMG_36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377" y="1981200"/>
            <a:ext cx="6217445" cy="414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Катя\Desktop\Марина\IMG_36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3857652" cy="5573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C:\Users\Катя\Desktop\Марина\IMG_3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0042"/>
            <a:ext cx="3952887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Катя\Desktop\Марина\IMG_36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4143404" cy="5573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C:\Users\Катя\Desktop\Марина\IMG_3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00042"/>
            <a:ext cx="4000512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день</a:t>
            </a:r>
            <a:endParaRPr lang="ru-RU" dirty="0"/>
          </a:p>
        </p:txBody>
      </p:sp>
      <p:pic>
        <p:nvPicPr>
          <p:cNvPr id="27650" name="Picture 2" descr="C:\Users\Катя\Desktop\Марина\IMG_36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928802"/>
            <a:ext cx="7286675" cy="419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день</a:t>
            </a:r>
            <a:endParaRPr lang="ru-RU" dirty="0"/>
          </a:p>
        </p:txBody>
      </p:sp>
      <p:pic>
        <p:nvPicPr>
          <p:cNvPr id="28674" name="Picture 2" descr="C:\Users\Катя\Desktop\Марина\IMG_36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377" y="1981200"/>
            <a:ext cx="6217445" cy="414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день</a:t>
            </a:r>
            <a:endParaRPr lang="ru-RU" dirty="0"/>
          </a:p>
        </p:txBody>
      </p:sp>
      <p:pic>
        <p:nvPicPr>
          <p:cNvPr id="29698" name="Picture 2" descr="C:\Users\Катя\Desktop\Марина\IMG_38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377" y="1981200"/>
            <a:ext cx="6217445" cy="414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По ходу эксперимента </a:t>
            </a:r>
            <a:r>
              <a:rPr lang="ru-RU" b="1" dirty="0" smtClean="0">
                <a:latin typeface="Comic Sans MS" pitchFamily="66" charset="0"/>
              </a:rPr>
              <a:t>я</a:t>
            </a:r>
            <a:r>
              <a:rPr lang="ru-RU" b="1" dirty="0" smtClean="0">
                <a:latin typeface="Comic Sans MS" pitchFamily="66" charset="0"/>
              </a:rPr>
              <a:t> вела </a:t>
            </a:r>
            <a:r>
              <a:rPr lang="ru-RU" b="1" dirty="0" smtClean="0">
                <a:latin typeface="Comic Sans MS" pitchFamily="66" charset="0"/>
              </a:rPr>
              <a:t>дневник: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981200"/>
          <a:ext cx="8034366" cy="29311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339061"/>
                <a:gridCol w="1339061"/>
                <a:gridCol w="1339061"/>
                <a:gridCol w="1339061"/>
                <a:gridCol w="1339061"/>
                <a:gridCol w="133906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день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день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день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день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день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Чистая вода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Без изменен.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Без изменен.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Без изменен.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Начала вянуть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Завяла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Аспирин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Без изменен.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Без изменен.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Без изменен.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Начала вянуть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Завяла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Сахар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Без изменен.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Без изменен.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Без изменен.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Без изменен.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Начала вянуть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Удобрение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Без изменен.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Без изменен.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Начала вянуть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Завяла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Comic Sans MS" pitchFamily="66" charset="0"/>
              </a:rPr>
              <a:t>На основе проведенного эксперимента, </a:t>
            </a:r>
            <a:r>
              <a:rPr lang="ru-RU" sz="2800" b="1" dirty="0" smtClean="0">
                <a:latin typeface="Comic Sans MS" pitchFamily="66" charset="0"/>
              </a:rPr>
              <a:t/>
            </a:r>
            <a:br>
              <a:rPr lang="ru-RU" sz="2800" b="1" dirty="0" smtClean="0">
                <a:latin typeface="Comic Sans MS" pitchFamily="66" charset="0"/>
              </a:rPr>
            </a:br>
            <a:r>
              <a:rPr lang="ru-RU" sz="2800" b="1" dirty="0" smtClean="0">
                <a:latin typeface="Comic Sans MS" pitchFamily="66" charset="0"/>
              </a:rPr>
              <a:t>я</a:t>
            </a:r>
            <a:r>
              <a:rPr lang="ru-RU" sz="2800" b="1" dirty="0" smtClean="0">
                <a:latin typeface="Comic Sans MS" pitchFamily="66" charset="0"/>
              </a:rPr>
              <a:t> составила </a:t>
            </a:r>
            <a:r>
              <a:rPr lang="ru-RU" sz="2800" b="1" dirty="0" smtClean="0">
                <a:latin typeface="Comic Sans MS" pitchFamily="66" charset="0"/>
              </a:rPr>
              <a:t>диаграмму:</a:t>
            </a:r>
            <a:endParaRPr lang="ru-RU" sz="2800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071678"/>
          <a:ext cx="7643866" cy="2376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00100" y="4630764"/>
            <a:ext cx="642942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ru-RU" sz="24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atin typeface="Cambria" pitchFamily="18" charset="0"/>
              </a:rPr>
              <a:t>     </a:t>
            </a: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000" dirty="0" smtClean="0">
                <a:latin typeface="Cambria" pitchFamily="18" charset="0"/>
              </a:rPr>
              <a:t>Люди дарят цветы от всей </a:t>
            </a:r>
            <a:r>
              <a:rPr lang="ru-RU" sz="2000" dirty="0" smtClean="0">
                <a:latin typeface="Cambria" pitchFamily="18" charset="0"/>
              </a:rPr>
              <a:t>души, </a:t>
            </a:r>
            <a:r>
              <a:rPr lang="ru-RU" sz="2000" dirty="0" smtClean="0">
                <a:latin typeface="Cambria" pitchFamily="18" charset="0"/>
              </a:rPr>
              <a:t>чтобы выразить свои </a:t>
            </a:r>
            <a:r>
              <a:rPr lang="ru-RU" sz="2000" dirty="0" smtClean="0">
                <a:latin typeface="Cambria" pitchFamily="18" charset="0"/>
              </a:rPr>
              <a:t>эмоции, </a:t>
            </a:r>
            <a:r>
              <a:rPr lang="ru-RU" sz="2000" dirty="0" smtClean="0">
                <a:latin typeface="Cambria" pitchFamily="18" charset="0"/>
              </a:rPr>
              <a:t>передать то </a:t>
            </a:r>
            <a:r>
              <a:rPr lang="ru-RU" sz="2000" dirty="0" smtClean="0">
                <a:latin typeface="Cambria" pitchFamily="18" charset="0"/>
              </a:rPr>
              <a:t>прекрасное, </a:t>
            </a:r>
            <a:r>
              <a:rPr lang="ru-RU" sz="2000" dirty="0" smtClean="0">
                <a:latin typeface="Cambria" pitchFamily="18" charset="0"/>
              </a:rPr>
              <a:t>что не передать словами. Продлевая жизнь срезанным </a:t>
            </a:r>
            <a:r>
              <a:rPr lang="ru-RU" sz="2000" dirty="0" smtClean="0">
                <a:latin typeface="Cambria" pitchFamily="18" charset="0"/>
              </a:rPr>
              <a:t>цветам, </a:t>
            </a:r>
            <a:r>
              <a:rPr lang="ru-RU" sz="2000" dirty="0" smtClean="0">
                <a:latin typeface="Cambria" pitchFamily="18" charset="0"/>
              </a:rPr>
              <a:t>мы сохраняем частичку </a:t>
            </a:r>
            <a:r>
              <a:rPr lang="ru-RU" sz="2000" dirty="0" smtClean="0">
                <a:latin typeface="Cambria" pitchFamily="18" charset="0"/>
              </a:rPr>
              <a:t>теплоты, </a:t>
            </a:r>
            <a:r>
              <a:rPr lang="ru-RU" sz="2000" dirty="0" smtClean="0">
                <a:latin typeface="Cambria" pitchFamily="18" charset="0"/>
              </a:rPr>
              <a:t>подаренную нам друзьями и близкими. 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785794"/>
            <a:ext cx="61718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 ТЕМЫ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410" name="Picture 2" descr="http://i622.photobucket.com/albums/tt308/TheRedHeadRiter/2009-07-26white_rose_wallpaper-ds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01008"/>
            <a:ext cx="3309918" cy="2482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015.radikal.ru/i332/1010/ea/122aa813f9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789040"/>
            <a:ext cx="2375938" cy="229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Выводы: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/>
              <a:t>1.В </a:t>
            </a:r>
            <a:r>
              <a:rPr lang="ru-RU" dirty="0" smtClean="0"/>
              <a:t>ходе научно-исследовательской работы </a:t>
            </a:r>
            <a:r>
              <a:rPr lang="ru-RU" dirty="0" smtClean="0"/>
              <a:t>моя </a:t>
            </a:r>
            <a:r>
              <a:rPr lang="ru-RU" dirty="0" smtClean="0"/>
              <a:t>гипотеза </a:t>
            </a:r>
            <a:r>
              <a:rPr lang="ru-RU" dirty="0" smtClean="0"/>
              <a:t>для роз </a:t>
            </a:r>
            <a:r>
              <a:rPr lang="ru-RU" dirty="0" smtClean="0"/>
              <a:t>не подтвердилась</a:t>
            </a:r>
            <a:r>
              <a:rPr lang="ru-RU" dirty="0" smtClean="0"/>
              <a:t>. </a:t>
            </a:r>
            <a:r>
              <a:rPr lang="ru-RU" dirty="0" smtClean="0"/>
              <a:t>2.Продолжительность </a:t>
            </a:r>
            <a:r>
              <a:rPr lang="ru-RU" dirty="0" smtClean="0"/>
              <a:t>жизни цветов зависит от соблюдения условий и правил по уходу за цветами.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/>
              <a:t>3.Многие </a:t>
            </a:r>
            <a:r>
              <a:rPr lang="ru-RU" dirty="0" smtClean="0"/>
              <a:t>люди не задумываются</a:t>
            </a:r>
          </a:p>
          <a:p>
            <a:pPr>
              <a:buNone/>
            </a:pPr>
            <a:r>
              <a:rPr lang="ru-RU" dirty="0" smtClean="0"/>
              <a:t> о правильном уходе за цветами.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3794" name="Picture 2" descr="http://i.flamber.ru/files/st2/1200054369/1243310943_g.jpg"/>
          <p:cNvPicPr>
            <a:picLocks noChangeAspect="1" noChangeArrowheads="1"/>
          </p:cNvPicPr>
          <p:nvPr/>
        </p:nvPicPr>
        <p:blipFill>
          <a:blip r:embed="rId2" cstate="print">
            <a:lum bright="8000" contrast="-32000"/>
          </a:blip>
          <a:srcRect/>
          <a:stretch>
            <a:fillRect/>
          </a:stretch>
        </p:blipFill>
        <p:spPr bwMode="auto">
          <a:xfrm>
            <a:off x="-35751" y="0"/>
            <a:ext cx="917975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892971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Ухаживайте за цветами 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правильно, 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они будут радовать вас и ваших близких!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5758" y="4429132"/>
            <a:ext cx="7255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источников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hlinkClick r:id="rId2"/>
              </a:rPr>
              <a:t>http://www.</a:t>
            </a:r>
            <a:r>
              <a:rPr lang="ru-RU" dirty="0" err="1" smtClean="0">
                <a:solidFill>
                  <a:srgbClr val="0070C0"/>
                </a:solidFill>
                <a:hlinkClick r:id="rId2"/>
              </a:rPr>
              <a:t>цветочныйдвор.рф</a:t>
            </a:r>
            <a:r>
              <a:rPr lang="ru-RU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en-US" dirty="0" err="1" smtClean="0">
                <a:solidFill>
                  <a:srgbClr val="0070C0"/>
                </a:solidFill>
                <a:hlinkClick r:id="rId2"/>
              </a:rPr>
              <a:t>sovetyi-spetsialis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hlinkClick r:id="rId3"/>
              </a:rPr>
              <a:t>http://www.gdekakpochemu.ru/kak-pitayutsya-rasteniya/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hlinkClick r:id="rId4"/>
              </a:rPr>
              <a:t>http://www.rosehall.ru/blog/71/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hlinkClick r:id="rId5"/>
              </a:rPr>
              <a:t>http://www.gortcvet.ru/more/uhod-za-srezannymi-cvetami</a:t>
            </a:r>
            <a:r>
              <a:rPr lang="en-US" dirty="0" smtClean="0">
                <a:solidFill>
                  <a:srgbClr val="0070C0"/>
                </a:solidFill>
                <a:hlinkClick r:id="rId5"/>
              </a:rPr>
              <a:t>/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http://iyah.ru/node/14747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ГИПОТЕЗА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Cambria" pitchFamily="18" charset="0"/>
              </a:rPr>
              <a:t>Срезанным цветам должны помогать удобрения.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14338" name="Picture 2" descr="http://s018.radikal.ru/i520/1201/16/6605aa4a5b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348880"/>
            <a:ext cx="4881554" cy="3661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Cambria" pitchFamily="18" charset="0"/>
              </a:rPr>
              <a:t>Выяснить, каким образом питаются</a:t>
            </a:r>
          </a:p>
          <a:p>
            <a:pPr>
              <a:buNone/>
            </a:pPr>
            <a:r>
              <a:rPr lang="ru-RU" sz="2400" b="1" dirty="0" smtClean="0">
                <a:latin typeface="Cambria" pitchFamily="18" charset="0"/>
              </a:rPr>
              <a:t>    растения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Cambria" pitchFamily="18" charset="0"/>
              </a:rPr>
              <a:t>Узнать, </a:t>
            </a:r>
            <a:r>
              <a:rPr lang="ru-RU" sz="2400" b="1" dirty="0" smtClean="0">
                <a:latin typeface="Cambria" pitchFamily="18" charset="0"/>
              </a:rPr>
              <a:t>что влияет на продолжительность жизни цветов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Cambria" pitchFamily="18" charset="0"/>
              </a:rPr>
              <a:t>Провести анкетирование среди ровесников на тему «Как продлить жизнь цветам»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Cambria" pitchFamily="18" charset="0"/>
              </a:rPr>
              <a:t>Выявить наиболее эффективный способ продления жизни цветам.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642918"/>
            <a:ext cx="50209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ЦЕЛИ И ЗАДАЧИ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6" name="Picture 2" descr="http://www.menuomsk.ru/sites/menuomsk.ru/files/food_images/ro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09336">
            <a:off x="7044099" y="1402706"/>
            <a:ext cx="1307793" cy="1685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.mota.ru/upload/wallpapers/2013/04/02/16/03/35447/Br9v3l39ci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357562"/>
            <a:ext cx="4405290" cy="247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latin typeface="Cambria" pitchFamily="18" charset="0"/>
              </a:rPr>
              <a:t>Теоретический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(работа с литературой)</a:t>
            </a:r>
          </a:p>
          <a:p>
            <a:r>
              <a:rPr lang="ru-RU" b="1" i="1" dirty="0" smtClean="0">
                <a:latin typeface="Cambria" pitchFamily="18" charset="0"/>
              </a:rPr>
              <a:t>Практический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(</a:t>
            </a:r>
            <a:r>
              <a:rPr lang="ru-RU" dirty="0" smtClean="0">
                <a:latin typeface="Cambria" pitchFamily="18" charset="0"/>
              </a:rPr>
              <a:t>проведение </a:t>
            </a:r>
            <a:r>
              <a:rPr lang="ru-RU" dirty="0" smtClean="0">
                <a:latin typeface="Cambria" pitchFamily="18" charset="0"/>
              </a:rPr>
              <a:t>опыта с розами)</a:t>
            </a:r>
          </a:p>
          <a:p>
            <a:r>
              <a:rPr lang="ru-RU" b="1" i="1" dirty="0" smtClean="0">
                <a:latin typeface="Cambria" pitchFamily="18" charset="0"/>
              </a:rPr>
              <a:t>Социальный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(проведение опроса)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71338" y="642918"/>
            <a:ext cx="30283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Строение растений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062914" cy="43577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1400" b="1" dirty="0" smtClean="0">
                <a:latin typeface="Cambria" pitchFamily="18" charset="0"/>
              </a:rPr>
              <a:t>Передвижение веществ по </a:t>
            </a:r>
          </a:p>
          <a:p>
            <a:pPr>
              <a:buNone/>
            </a:pPr>
            <a:r>
              <a:rPr lang="ru-RU" sz="1400" b="1" dirty="0" smtClean="0">
                <a:latin typeface="Cambria" pitchFamily="18" charset="0"/>
              </a:rPr>
              <a:t>растению обеспечивают</a:t>
            </a:r>
          </a:p>
          <a:p>
            <a:pPr>
              <a:buNone/>
            </a:pPr>
            <a:r>
              <a:rPr lang="ru-RU" sz="1400" b="1" dirty="0" smtClean="0">
                <a:latin typeface="Cambria" pitchFamily="18" charset="0"/>
              </a:rPr>
              <a:t>проводящие ткани или сосуды.</a:t>
            </a:r>
          </a:p>
          <a:p>
            <a:pPr>
              <a:buNone/>
            </a:pPr>
            <a:r>
              <a:rPr lang="ru-RU" sz="1400" b="1" dirty="0" smtClean="0">
                <a:latin typeface="Cambria" pitchFamily="18" charset="0"/>
              </a:rPr>
              <a:t>Мы узнал, что у растений есть два</a:t>
            </a:r>
          </a:p>
          <a:p>
            <a:pPr>
              <a:buNone/>
            </a:pPr>
            <a:r>
              <a:rPr lang="ru-RU" sz="1400" b="1" dirty="0" smtClean="0">
                <a:latin typeface="Cambria" pitchFamily="18" charset="0"/>
              </a:rPr>
              <a:t>типа проводящих сосудов:</a:t>
            </a:r>
          </a:p>
          <a:p>
            <a:pPr>
              <a:buNone/>
            </a:pPr>
            <a:r>
              <a:rPr lang="ru-RU" sz="1400" b="1" dirty="0" smtClean="0">
                <a:latin typeface="Cambria" pitchFamily="18" charset="0"/>
              </a:rPr>
              <a:t>- 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Ксилема</a:t>
            </a:r>
            <a:r>
              <a:rPr lang="ru-RU" sz="1400" b="1" dirty="0" smtClean="0">
                <a:latin typeface="Cambria" pitchFamily="18" charset="0"/>
              </a:rPr>
              <a:t> –это сосуды-</a:t>
            </a:r>
          </a:p>
          <a:p>
            <a:pPr>
              <a:buNone/>
            </a:pPr>
            <a:r>
              <a:rPr lang="ru-RU" sz="1400" b="1" dirty="0" smtClean="0">
                <a:latin typeface="Cambria" pitchFamily="18" charset="0"/>
              </a:rPr>
              <a:t>трубочки, которые передают</a:t>
            </a:r>
          </a:p>
          <a:p>
            <a:pPr>
              <a:buNone/>
            </a:pPr>
            <a:r>
              <a:rPr lang="ru-RU" sz="1400" b="1" dirty="0" smtClean="0">
                <a:latin typeface="Cambria" pitchFamily="18" charset="0"/>
              </a:rPr>
              <a:t>воду и питательные вещества</a:t>
            </a:r>
          </a:p>
          <a:p>
            <a:pPr>
              <a:buNone/>
            </a:pPr>
            <a:r>
              <a:rPr lang="ru-RU" sz="1400" b="1" dirty="0" smtClean="0">
                <a:latin typeface="Cambria" pitchFamily="18" charset="0"/>
              </a:rPr>
              <a:t>снизу вверх – от корней к</a:t>
            </a:r>
          </a:p>
          <a:p>
            <a:pPr>
              <a:buNone/>
            </a:pPr>
            <a:r>
              <a:rPr lang="ru-RU" sz="1400" b="1" dirty="0" smtClean="0">
                <a:latin typeface="Cambria" pitchFamily="18" charset="0"/>
              </a:rPr>
              <a:t>листьям, цветкам и плодам.</a:t>
            </a:r>
          </a:p>
          <a:p>
            <a:pPr>
              <a:buNone/>
            </a:pPr>
            <a:r>
              <a:rPr lang="ru-RU" sz="1400" b="1" dirty="0" smtClean="0">
                <a:latin typeface="Cambria" pitchFamily="18" charset="0"/>
              </a:rPr>
              <a:t>- 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Флоэма</a:t>
            </a:r>
            <a:r>
              <a:rPr lang="ru-RU" sz="1400" b="1" dirty="0" smtClean="0">
                <a:latin typeface="Cambria" pitchFamily="18" charset="0"/>
              </a:rPr>
              <a:t> –это сосуды,</a:t>
            </a:r>
          </a:p>
          <a:p>
            <a:pPr>
              <a:buNone/>
            </a:pPr>
            <a:r>
              <a:rPr lang="ru-RU" sz="1400" b="1" dirty="0" smtClean="0">
                <a:latin typeface="Cambria" pitchFamily="18" charset="0"/>
              </a:rPr>
              <a:t>которые передают</a:t>
            </a:r>
          </a:p>
          <a:p>
            <a:pPr>
              <a:buNone/>
            </a:pPr>
            <a:r>
              <a:rPr lang="ru-RU" sz="1400" b="1" dirty="0" smtClean="0">
                <a:latin typeface="Cambria" pitchFamily="18" charset="0"/>
              </a:rPr>
              <a:t>образующиеся в листьях при</a:t>
            </a:r>
          </a:p>
          <a:p>
            <a:pPr>
              <a:buNone/>
            </a:pPr>
            <a:r>
              <a:rPr lang="ru-RU" sz="1400" b="1" dirty="0" smtClean="0">
                <a:latin typeface="Cambria" pitchFamily="18" charset="0"/>
              </a:rPr>
              <a:t>фотосинтезе питательные</a:t>
            </a:r>
          </a:p>
          <a:p>
            <a:pPr>
              <a:buNone/>
            </a:pPr>
            <a:r>
              <a:rPr lang="ru-RU" sz="1400" b="1" dirty="0" smtClean="0">
                <a:latin typeface="Cambria" pitchFamily="18" charset="0"/>
              </a:rPr>
              <a:t>вещества сверху вниз к</a:t>
            </a:r>
          </a:p>
          <a:p>
            <a:pPr>
              <a:buNone/>
            </a:pPr>
            <a:r>
              <a:rPr lang="ru-RU" sz="1400" b="1" dirty="0" smtClean="0">
                <a:latin typeface="Cambria" pitchFamily="18" charset="0"/>
              </a:rPr>
              <a:t>корням, а так же цветкам и</a:t>
            </a:r>
          </a:p>
          <a:p>
            <a:pPr>
              <a:buNone/>
            </a:pPr>
            <a:r>
              <a:rPr lang="ru-RU" sz="1400" b="1" dirty="0" smtClean="0">
                <a:latin typeface="Cambria" pitchFamily="18" charset="0"/>
              </a:rPr>
              <a:t>плодам.</a:t>
            </a:r>
            <a:endParaRPr lang="ru-RU" sz="1400" dirty="0">
              <a:latin typeface="Cambria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998" y="1928802"/>
            <a:ext cx="420621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www.menuomsk.ru/sites/menuomsk.ru/files/food_images/ro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8634" y="62814"/>
            <a:ext cx="1307793" cy="1896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Способы продления жизни цветов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07207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Основные рекомендации специалистов по уходу за срезанными цветами: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1. Стебли цветов обрезать ножом на 2 сантиметра под углом 45 градусов в теплой воде и очистить от листьев.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2. Нельзя ставить в воду цветы в целлофане потому что им будет слишком душно и влажно </a:t>
            </a: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- это </a:t>
            </a: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вызовет гниение.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3. Холодная вода помогает оживить срезанные цветы (особенно розы, тюльпаны) для этого увядающие цветы укладывают в ванну с холодной водой. Но вода в вазе должна быть комнатной температуры.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4. Букет цветов принесенный в дом зимой требует особого бережного отношения. Резкая смена температуры приведет к быстрому увяданию цветов. Для начала можно оставить букет в более прохладном </a:t>
            </a: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помещении, например, </a:t>
            </a: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в </a:t>
            </a: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прихожей, </a:t>
            </a: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а затем внести их в комнату.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5. Все срезанные цветы не переносят сквозняков и прямых солнечных лучей. Рекомендуется ставить цветы в более прохладное место где есть </a:t>
            </a: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тень, </a:t>
            </a: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но при этом светло.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6. Для продления жизни цветов используют различные растворы: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- Сахар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- Аспирин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- Уксус 9% рекомендуют для летних растений - георгина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гладиолус астра хризантема и т.п..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- Удобрение</a:t>
            </a:r>
            <a:endParaRPr lang="ru-RU" sz="14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://www.menuomsk.ru/sites/menuomsk.ru/files/food_images/ro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52185">
            <a:off x="7220400" y="4380965"/>
            <a:ext cx="1307793" cy="1896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Анкетирование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786842" cy="3930649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latin typeface="Cambria" pitchFamily="18" charset="0"/>
              </a:rPr>
              <a:t>  </a:t>
            </a:r>
            <a:r>
              <a:rPr lang="ru-RU" sz="1600" b="1" dirty="0" smtClean="0">
                <a:latin typeface="Cambria" pitchFamily="18" charset="0"/>
              </a:rPr>
              <a:t>Узнав основные </a:t>
            </a:r>
            <a:r>
              <a:rPr lang="ru-RU" sz="1600" b="1" dirty="0" smtClean="0">
                <a:latin typeface="Cambria" pitchFamily="18" charset="0"/>
              </a:rPr>
              <a:t>правила по уходу за срезанными цветами, </a:t>
            </a:r>
            <a:r>
              <a:rPr lang="ru-RU" sz="1600" b="1" dirty="0" smtClean="0">
                <a:latin typeface="Cambria" pitchFamily="18" charset="0"/>
              </a:rPr>
              <a:t>я</a:t>
            </a:r>
            <a:r>
              <a:rPr lang="ru-RU" sz="1600" b="1" dirty="0" smtClean="0">
                <a:latin typeface="Cambria" pitchFamily="18" charset="0"/>
              </a:rPr>
              <a:t> решила </a:t>
            </a:r>
            <a:r>
              <a:rPr lang="ru-RU" sz="1600" b="1" dirty="0" smtClean="0">
                <a:latin typeface="Cambria" pitchFamily="18" charset="0"/>
              </a:rPr>
              <a:t>выяснить, а знают ли об этом мои ровесники.</a:t>
            </a:r>
          </a:p>
          <a:p>
            <a:pPr>
              <a:buNone/>
            </a:pPr>
            <a:r>
              <a:rPr lang="ru-RU" sz="1600" b="1" dirty="0" smtClean="0">
                <a:latin typeface="Cambria" pitchFamily="18" charset="0"/>
              </a:rPr>
              <a:t>   </a:t>
            </a:r>
            <a:r>
              <a:rPr lang="ru-RU" sz="1600" b="1" dirty="0" smtClean="0">
                <a:latin typeface="Cambria" pitchFamily="18" charset="0"/>
              </a:rPr>
              <a:t>Я</a:t>
            </a:r>
            <a:r>
              <a:rPr lang="ru-RU" sz="1600" b="1" dirty="0" smtClean="0">
                <a:latin typeface="Cambria" pitchFamily="18" charset="0"/>
              </a:rPr>
              <a:t> опросила </a:t>
            </a:r>
            <a:r>
              <a:rPr lang="ru-RU" sz="1600" b="1" dirty="0" smtClean="0">
                <a:latin typeface="Cambria" pitchFamily="18" charset="0"/>
              </a:rPr>
              <a:t>12 учащихся</a:t>
            </a:r>
            <a:r>
              <a:rPr lang="ru-RU" sz="1600" b="1" dirty="0" smtClean="0">
                <a:latin typeface="Cambria" pitchFamily="18" charset="0"/>
              </a:rPr>
              <a:t>. Анализируя </a:t>
            </a:r>
            <a:r>
              <a:rPr lang="ru-RU" sz="1600" b="1" dirty="0" smtClean="0">
                <a:latin typeface="Cambria" pitchFamily="18" charset="0"/>
              </a:rPr>
              <a:t>их ответы,  </a:t>
            </a:r>
            <a:r>
              <a:rPr lang="ru-RU" sz="1600" b="1" dirty="0" smtClean="0">
                <a:latin typeface="Cambria" pitchFamily="18" charset="0"/>
              </a:rPr>
              <a:t>составила </a:t>
            </a:r>
            <a:r>
              <a:rPr lang="ru-RU" sz="1600" b="1" dirty="0" smtClean="0">
                <a:latin typeface="Cambria" pitchFamily="18" charset="0"/>
              </a:rPr>
              <a:t>диаграмму.</a:t>
            </a:r>
            <a:endParaRPr lang="ru-RU" sz="1600" b="1" dirty="0">
              <a:latin typeface="Cambria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3214686"/>
          <a:ext cx="9144000" cy="364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458" name="Picture 2" descr="http://img-fotki.yandex.ru/get/4606/jlipeiton.245/0_502d6_51fdec8c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144303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Эксперимент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b="1" dirty="0" smtClean="0">
                <a:latin typeface="Cambria" pitchFamily="18" charset="0"/>
                <a:cs typeface="David" pitchFamily="34" charset="-79"/>
              </a:rPr>
              <a:t>     </a:t>
            </a:r>
            <a:r>
              <a:rPr lang="ru-RU" sz="1800" b="1" dirty="0" smtClean="0">
                <a:latin typeface="Cambria" pitchFamily="18" charset="0"/>
                <a:cs typeface="Arial" pitchFamily="34" charset="0"/>
              </a:rPr>
              <a:t>К сожалению, универсального раствора для продления жизни всех видов цветов пока еще нет. Разные виды цветов реагируют на одни и те же добавки </a:t>
            </a:r>
            <a:r>
              <a:rPr lang="ru-RU" sz="1800" b="1" dirty="0" smtClean="0">
                <a:latin typeface="Cambria" pitchFamily="18" charset="0"/>
                <a:cs typeface="Arial" pitchFamily="34" charset="0"/>
              </a:rPr>
              <a:t>по-разному</a:t>
            </a:r>
            <a:r>
              <a:rPr lang="ru-RU" sz="1800" b="1" dirty="0" smtClean="0">
                <a:latin typeface="Cambria" pitchFamily="18" charset="0"/>
                <a:cs typeface="Arial" pitchFamily="34" charset="0"/>
              </a:rPr>
              <a:t>. Для проведения опыта </a:t>
            </a:r>
            <a:r>
              <a:rPr lang="ru-RU" sz="1800" b="1" dirty="0" smtClean="0">
                <a:latin typeface="Cambria" pitchFamily="18" charset="0"/>
                <a:cs typeface="Arial" pitchFamily="34" charset="0"/>
              </a:rPr>
              <a:t>я</a:t>
            </a:r>
            <a:r>
              <a:rPr lang="ru-RU" sz="1800" b="1" dirty="0" smtClean="0">
                <a:latin typeface="Cambria" pitchFamily="18" charset="0"/>
                <a:cs typeface="Arial" pitchFamily="34" charset="0"/>
              </a:rPr>
              <a:t> решила </a:t>
            </a:r>
            <a:r>
              <a:rPr lang="ru-RU" sz="1800" b="1" dirty="0" smtClean="0">
                <a:latin typeface="Cambria" pitchFamily="18" charset="0"/>
                <a:cs typeface="Arial" pitchFamily="34" charset="0"/>
              </a:rPr>
              <a:t>использовать розы, т.к. их дарят чаще всего.</a:t>
            </a:r>
          </a:p>
        </p:txBody>
      </p:sp>
      <p:pic>
        <p:nvPicPr>
          <p:cNvPr id="1026" name="Picture 2" descr="http://im6-tub-ru.yandex.net/i?id=270053184-1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143248"/>
            <a:ext cx="464345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267</TotalTime>
  <Words>686</Words>
  <Application>Microsoft Office PowerPoint</Application>
  <PresentationFormat>Экран (4:3)</PresentationFormat>
  <Paragraphs>114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Тема4</vt:lpstr>
      <vt:lpstr>Слайд 1</vt:lpstr>
      <vt:lpstr>Слайд 2</vt:lpstr>
      <vt:lpstr>ГИПОТЕЗА</vt:lpstr>
      <vt:lpstr>Слайд 4</vt:lpstr>
      <vt:lpstr>Слайд 5</vt:lpstr>
      <vt:lpstr>Строение растений</vt:lpstr>
      <vt:lpstr>Способы продления жизни цветов</vt:lpstr>
      <vt:lpstr>Анкетирование</vt:lpstr>
      <vt:lpstr>Эксперимент</vt:lpstr>
      <vt:lpstr>Подготовка к эксперименту</vt:lpstr>
      <vt:lpstr>Для проведения опыта я использовала наиболее популярные способы:</vt:lpstr>
      <vt:lpstr>1-2 день</vt:lpstr>
      <vt:lpstr>Слайд 13</vt:lpstr>
      <vt:lpstr>Слайд 14</vt:lpstr>
      <vt:lpstr>3 день</vt:lpstr>
      <vt:lpstr>4 день</vt:lpstr>
      <vt:lpstr>5 день</vt:lpstr>
      <vt:lpstr>По ходу эксперимента я вела дневник:</vt:lpstr>
      <vt:lpstr>На основе проведенного эксперимента,  я составила диаграмму:</vt:lpstr>
      <vt:lpstr>Выводы:</vt:lpstr>
      <vt:lpstr>Слайд 21</vt:lpstr>
      <vt:lpstr>Список источников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serj</cp:lastModifiedBy>
  <cp:revision>29</cp:revision>
  <dcterms:created xsi:type="dcterms:W3CDTF">2014-04-23T15:33:41Z</dcterms:created>
  <dcterms:modified xsi:type="dcterms:W3CDTF">2014-04-24T17:54:07Z</dcterms:modified>
</cp:coreProperties>
</file>