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304" r:id="rId9"/>
    <p:sldId id="305" r:id="rId10"/>
    <p:sldId id="306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88" r:id="rId20"/>
    <p:sldId id="307" r:id="rId21"/>
    <p:sldId id="308" r:id="rId22"/>
    <p:sldId id="310" r:id="rId23"/>
    <p:sldId id="289" r:id="rId24"/>
    <p:sldId id="290" r:id="rId25"/>
    <p:sldId id="275" r:id="rId26"/>
    <p:sldId id="278" r:id="rId27"/>
    <p:sldId id="282" r:id="rId28"/>
    <p:sldId id="284" r:id="rId29"/>
    <p:sldId id="29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126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№1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используют</c:v>
                </c:pt>
                <c:pt idx="1">
                  <c:v>не использует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№ 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используют</c:v>
                </c:pt>
                <c:pt idx="1">
                  <c:v>не используют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 опрос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используют </c:v>
                </c:pt>
                <c:pt idx="1">
                  <c:v>не используют</c:v>
                </c:pt>
                <c:pt idx="2">
                  <c:v>иногда используют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916666666666654"/>
          <c:y val="0.23437524606299226"/>
          <c:w val="0.33958333333333351"/>
          <c:h val="0.6312497539370082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algn="r"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algn="r" hangingPunct="0">
              <a:defRPr sz="1400"/>
            </a:pPr>
            <a:fld id="{8EC97B87-B20E-47EC-AE98-0D60CF1C8297}" type="slidenum">
              <a:rPr/>
              <a:pPr algn="r" hangingPunct="0">
                <a:defRPr sz="1400"/>
              </a:pPr>
              <a:t>‹#›</a:t>
            </a:fld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770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718A117-B252-45EA-A0B6-081432F337B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3485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>
          <a:xfrm>
            <a:off x="0" y="0"/>
            <a:ext cx="360" cy="360"/>
          </a:xfrm>
        </p:spPr>
        <p:txBody>
          <a:bodyPr wrap="square" lIns="90000" tIns="45000" rIns="90000" bIns="45000" anchor="t"/>
          <a:lstStyle/>
          <a:p>
            <a:pPr lvl="0" algn="l" hangingPunct="1"/>
            <a:fld id="{8D246735-BAFF-4BEF-A345-BF6CA33B6174}" type="slidenum">
              <a:rPr/>
              <a:pPr lvl="0" algn="l" hangingPunct="1"/>
              <a:t>11</a:t>
            </a:fld>
            <a:endParaRPr lang="ru-RU" sz="1800">
              <a:solidFill>
                <a:srgbClr val="000000"/>
              </a:solidFill>
              <a:latin typeface="+mn-lt" pitchFamily="18"/>
              <a:ea typeface="+mn-ea" pitchFamily="2"/>
              <a:cs typeface="+mn-cs" pitchFamily="2"/>
            </a:endParaRPr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/>
          <a:p>
            <a:pPr lvl="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84249EEB-9CC0-4992-8C9F-3F9A7C7929C9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93D94F7-5D28-40F8-8B96-972370BB2211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FAF36EE2-54E2-44F4-B49C-581FC1E5303A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35D82772-95B4-4AC0-82A6-FA08E1DCC49C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3688C42-92A9-4D68-B5FA-2ABFD6FD1262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D0B8D784-26F8-4009-A2A9-F1AB0F9057C3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3127DDE-508C-4677-B122-4CACEF1E58D3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9ED4A149-37A7-4406-9DA7-7557B5BB74BD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2E0D012C-2754-435D-933F-9469E03C3435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B2D4B8A-9D5D-4D93-A592-CA526CE4E675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C2E733C4-C3E5-4BAB-B9BD-90846A81AAF8}" type="slidenum">
              <a:rPr lang="ru-RU" smtClean="0"/>
              <a:pPr lvl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fld id="{3D621010-1D7C-4347-979E-AF2CBD204934}" type="datetime1">
              <a:rPr lang="ru-RU" smtClean="0"/>
              <a:pPr lvl="0"/>
              <a:t>28.04.2014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lvl="0"/>
            <a:fld id="{8C21F04C-CCA4-45F0-9F74-DBE01604F592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642910" y="357166"/>
            <a:ext cx="7770813" cy="1470025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Русский язык в эпоху Интернета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1142976" y="4338637"/>
            <a:ext cx="7559675" cy="2519363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r">
              <a:spcAft>
                <a:spcPts val="0"/>
              </a:spcAft>
              <a:buNone/>
            </a:pPr>
            <a:r>
              <a:rPr lang="ru-RU" sz="2000" dirty="0">
                <a:latin typeface="Calibri" pitchFamily="18"/>
              </a:rPr>
              <a:t>Выполнили работу</a:t>
            </a:r>
          </a:p>
          <a:p>
            <a:pPr marL="0" lvl="0" indent="0" algn="r">
              <a:spcAft>
                <a:spcPts val="0"/>
              </a:spcAft>
              <a:buNone/>
            </a:pPr>
            <a:r>
              <a:rPr lang="ru-RU" sz="2000" dirty="0">
                <a:latin typeface="Calibri" pitchFamily="18"/>
              </a:rPr>
              <a:t>Ученицы 8 «А» класса</a:t>
            </a:r>
          </a:p>
          <a:p>
            <a:pPr marL="0" lvl="0" indent="0" algn="r">
              <a:spcAft>
                <a:spcPts val="0"/>
              </a:spcAft>
              <a:buNone/>
            </a:pPr>
            <a:r>
              <a:rPr lang="ru-RU" sz="2000" dirty="0">
                <a:latin typeface="Calibri" pitchFamily="18"/>
              </a:rPr>
              <a:t>Щелованова Елизавета и Красавина </a:t>
            </a:r>
            <a:r>
              <a:rPr lang="ru-RU" sz="2000" dirty="0" smtClean="0">
                <a:latin typeface="Calibri" pitchFamily="18"/>
              </a:rPr>
              <a:t>Ксения</a:t>
            </a:r>
          </a:p>
          <a:p>
            <a:pPr marL="0" lvl="0" indent="0" algn="r">
              <a:spcAft>
                <a:spcPts val="0"/>
              </a:spcAft>
              <a:buNone/>
            </a:pPr>
            <a:endParaRPr lang="ru-RU" sz="2000" dirty="0" smtClean="0">
              <a:latin typeface="Calibri" pitchFamily="18"/>
            </a:endParaRPr>
          </a:p>
          <a:p>
            <a:pPr marL="0" lvl="0" indent="0" algn="r">
              <a:spcAft>
                <a:spcPts val="0"/>
              </a:spcAft>
              <a:buNone/>
            </a:pPr>
            <a:r>
              <a:rPr lang="ru-RU" sz="2000" dirty="0" smtClean="0">
                <a:latin typeface="Calibri" pitchFamily="18"/>
              </a:rPr>
              <a:t>Руководитель: Красавина Марина Михайловна</a:t>
            </a:r>
            <a:endParaRPr lang="ru-RU" sz="2000" dirty="0">
              <a:latin typeface="Calibri" pitchFamily="18"/>
            </a:endParaRPr>
          </a:p>
        </p:txBody>
      </p:sp>
      <p:pic>
        <p:nvPicPr>
          <p:cNvPr id="78849" name="Picture 1" descr="C:\Documents and Settings\Intel\Рабочий стол\;жарго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857364"/>
            <a:ext cx="3888432" cy="2916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611560" y="378822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323528" y="500042"/>
            <a:ext cx="85679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Можно выделить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ряд функций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выполняемых компьютерным жаргоном, в зависимости от того, кто им пользуется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Компьютерный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жаргон является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средством самовыражения участников коммуникации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которых сближает общее дело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Использование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жаргона позволяет свободно общаться специалистам и пользователям разного уровня.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Важнейшей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функцией компьютерного жаргона является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выражение эмоций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(например,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стервер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– сервер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оценочного отношения (например,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пренебрежительное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бутявка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– загрузочная дискета,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принтануть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– напечатать на принтере;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уменьшительно-ласкательное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бантик – «красивость» в программе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). Использование эмоционально окрашенных жаргонных слов позволяет оживить скучную профессиональную беседу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 Очень важна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функция экономии языка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В компьютерном жаргоне существует множество слов, являющихся эквивалентами громоздких терминов, например: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прополоть (от англ.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poll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– опрос) – провести опрос пользователей сети; чат (от англ.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chat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 – беседа) – специальная программа в Интернете, позволяющая вести диалог в режиме реального времени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Общение в социальных сетя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57158" y="285728"/>
            <a:ext cx="8229600" cy="11430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Общение в социальных сетях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428596" y="1928802"/>
            <a:ext cx="8229600" cy="4137025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Жи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ши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пиши с буквой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и,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привычно учит школа.</a:t>
            </a:r>
          </a:p>
          <a:p>
            <a:pPr marL="0" lvl="0" indent="0">
              <a:spcBef>
                <a:spcPts val="638"/>
              </a:spcBef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Смотря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каком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ресурсе,-ухмыляется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комментируя, Интернет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-Если </a:t>
            </a:r>
            <a:r>
              <a:rPr lang="ru-RU" dirty="0">
                <a:latin typeface="Arial" pitchFamily="34" charset="0"/>
                <a:cs typeface="Arial" pitchFamily="34" charset="0"/>
              </a:rPr>
              <a:t>хочешь быть своим на многих форумах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чатах, пиши </a:t>
            </a:r>
            <a:r>
              <a:rPr lang="ru-RU" dirty="0">
                <a:latin typeface="Arial" pitchFamily="34" charset="0"/>
                <a:cs typeface="Arial" pitchFamily="34" charset="0"/>
              </a:rPr>
              <a:t>наоборот.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2465" name="Picture 1" descr="C:\Documents and Settings\Intel\Рабочий стол\iжаргон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286256"/>
            <a:ext cx="2267744" cy="205672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500034" y="500042"/>
            <a:ext cx="8229600" cy="5832475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Присмотримся повнимательнее.  Вот несколько слов и оборотов, ставших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>
                <a:latin typeface="Arial" pitchFamily="34" charset="0"/>
                <a:cs typeface="Arial" pitchFamily="34" charset="0"/>
              </a:rPr>
              <a:t>«классикой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 сленга.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ПрЕвеД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».</a:t>
            </a:r>
            <a:endParaRPr lang="ru-RU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Каким  </a:t>
            </a:r>
            <a:r>
              <a:rPr lang="ru-RU" dirty="0">
                <a:latin typeface="Arial" pitchFamily="34" charset="0"/>
                <a:cs typeface="Arial" pitchFamily="34" charset="0"/>
              </a:rPr>
              <a:t>путем пришло слово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привет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к указанной форме?  Путь этот  можно называть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антиорфография</a:t>
            </a:r>
            <a:r>
              <a:rPr lang="ru-RU" dirty="0">
                <a:latin typeface="Arial" pitchFamily="34" charset="0"/>
                <a:cs typeface="Arial" pitchFamily="34" charset="0"/>
              </a:rPr>
              <a:t>».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слове две «сомнительных» позиции: безударная гласная И в приставке (ставшей теперь уже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часть корня</a:t>
            </a:r>
            <a:r>
              <a:rPr lang="ru-RU" dirty="0">
                <a:latin typeface="Arial" pitchFamily="34" charset="0"/>
                <a:cs typeface="Arial" pitchFamily="34" charset="0"/>
              </a:rPr>
              <a:t>) и последняя согласная, находящаяся в «слабой позиции».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Осознанно </a:t>
            </a:r>
            <a:r>
              <a:rPr lang="ru-RU" dirty="0">
                <a:latin typeface="Arial" pitchFamily="34" charset="0"/>
                <a:cs typeface="Arial" pitchFamily="34" charset="0"/>
              </a:rPr>
              <a:t>пишущий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прЕвеД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dirty="0">
                <a:latin typeface="Arial" pitchFamily="34" charset="0"/>
                <a:cs typeface="Arial" pitchFamily="34" charset="0"/>
              </a:rPr>
              <a:t>не ошибается, а «переворачивает» оба правильных написания. Он словно бы сигнализирует: 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знаю,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как пишется это слово по правилам.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914400" y="404813"/>
            <a:ext cx="8229600" cy="6075362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ська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это жаргонное название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ICQ, коммуникативного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сервиса, точнее,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системы мгновенного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обмена сообщениями.</a:t>
            </a:r>
            <a:r>
              <a:rPr lang="ru-RU" dirty="0">
                <a:latin typeface="Arial" pitchFamily="34" charset="0"/>
                <a:cs typeface="Arial" pitchFamily="34" charset="0"/>
              </a:rPr>
              <a:t> Нетрудно уловить созвучие имени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аська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аббревиатуры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ай-си-кью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Напомню еще довольно известные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жаргонизмы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мыло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емелить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которые созвучны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английскому </a:t>
            </a:r>
            <a:r>
              <a:rPr lang="ru-RU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e-mail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Первое из них – существительное – встречается чаще и даже отмечено в Национальном корпусе русского языка: 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Можешь намыло мне </a:t>
            </a:r>
            <a:r>
              <a:rPr lang="ru-RU" b="1" i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линк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скинуть</a:t>
            </a:r>
            <a:r>
              <a:rPr lang="ru-RU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Второе, глагол, встречается существенно реже, происходит от личного имени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Емеля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означает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≪посылать письмо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электронной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почте≫: 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Можете </a:t>
            </a:r>
            <a:r>
              <a:rPr lang="ru-RU" i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емелить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прям кому захотите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500034" y="571480"/>
            <a:ext cx="8229600" cy="5576888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этом же ряду, на первый взгляд, находится и слово </a:t>
            </a:r>
            <a:r>
              <a:rPr lang="ru-RU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клава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жаргонное название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компьютерной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клавиатуры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которое совпадает с женским именем, образованным от полного имени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Клавдия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Сегодня нет сил стучать по </a:t>
            </a:r>
            <a:r>
              <a:rPr lang="ru-RU" i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клаве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.__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Ну </a:t>
            </a:r>
            <a:r>
              <a:rPr lang="ru-RU" dirty="0">
                <a:latin typeface="Arial" pitchFamily="34" charset="0"/>
                <a:cs typeface="Arial" pitchFamily="34" charset="0"/>
              </a:rPr>
              <a:t>и не забыть про малоизвестную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ирку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Так любовно называется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он-лайнового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общения IRC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Internet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Relay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Chat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лов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современном компьютерном жаргоне много, и они постоянно появляются.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915988" y="765175"/>
            <a:ext cx="8228012" cy="5287963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Лазарь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лазерный принтер;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Пентюх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микропроцессор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Pentium</a:t>
            </a:r>
            <a:r>
              <a:rPr lang="ru-RU" dirty="0">
                <a:latin typeface="Arial" pitchFamily="34" charset="0"/>
                <a:cs typeface="Arial" pitchFamily="34" charset="0"/>
              </a:rPr>
              <a:t>;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Квак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квака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играQuake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Фотожаба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(англ.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photoshop</a:t>
            </a:r>
            <a:r>
              <a:rPr lang="ru-RU" dirty="0">
                <a:latin typeface="Arial" pitchFamily="34" charset="0"/>
                <a:cs typeface="Arial" pitchFamily="34" charset="0"/>
              </a:rPr>
              <a:t>)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  творческой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переработки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фотографического изображения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помощью графического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редактора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Или </a:t>
            </a:r>
            <a:r>
              <a:rPr lang="ru-RU" dirty="0">
                <a:latin typeface="Arial" pitchFamily="34" charset="0"/>
                <a:cs typeface="Arial" pitchFamily="34" charset="0"/>
              </a:rPr>
              <a:t>вот еще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батон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(англ.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button</a:t>
            </a:r>
            <a:r>
              <a:rPr lang="ru-RU" dirty="0">
                <a:latin typeface="Arial" pitchFamily="34" charset="0"/>
                <a:cs typeface="Arial" pitchFamily="34" charset="0"/>
              </a:rPr>
              <a:t>)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кнопка на </a:t>
            </a:r>
            <a:r>
              <a:rPr lang="ru-RU" dirty="0">
                <a:latin typeface="Arial" pitchFamily="34" charset="0"/>
                <a:cs typeface="Arial" pitchFamily="34" charset="0"/>
              </a:rPr>
              <a:t>клавиатуре, откуда и происходят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выражения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авить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батоны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жать на батоны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357158" y="357166"/>
            <a:ext cx="8229600" cy="6218238"/>
          </a:xfrm>
        </p:spPr>
        <p:txBody>
          <a:bodyPr wrap="square" lIns="90000" tIns="45000" rIns="90000" bIns="45000" anchor="t">
            <a:normAutofit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Arial Narrow" pitchFamily="34" charset="0"/>
              </a:rPr>
              <a:t>Второе основополагающее свойство Интернета, сильно влияющее на его языковое наполнение, определяется понятием </a:t>
            </a:r>
            <a:r>
              <a:rPr lang="ru-RU" dirty="0">
                <a:solidFill>
                  <a:srgbClr val="FF0000"/>
                </a:solidFill>
                <a:latin typeface="Arial Narrow" pitchFamily="34" charset="0"/>
              </a:rPr>
              <a:t>«скорость общения»</a:t>
            </a:r>
            <a:r>
              <a:rPr lang="ru-RU" dirty="0">
                <a:latin typeface="Arial Narrow" pitchFamily="34" charset="0"/>
              </a:rPr>
              <a:t>. </a:t>
            </a:r>
            <a:r>
              <a:rPr lang="ru-RU" dirty="0" smtClean="0">
                <a:latin typeface="Arial Narrow" pitchFamily="34" charset="0"/>
              </a:rPr>
              <a:t> От </a:t>
            </a:r>
            <a:r>
              <a:rPr lang="ru-RU" dirty="0">
                <a:latin typeface="Arial Narrow" pitchFamily="34" charset="0"/>
              </a:rPr>
              <a:t>объемных, обстоятельных, </a:t>
            </a:r>
            <a:r>
              <a:rPr lang="ru-RU" dirty="0" smtClean="0">
                <a:latin typeface="Arial Narrow" pitchFamily="34" charset="0"/>
              </a:rPr>
              <a:t>неторопливых и </a:t>
            </a:r>
            <a:r>
              <a:rPr lang="ru-RU" dirty="0">
                <a:latin typeface="Arial Narrow" pitchFamily="34" charset="0"/>
              </a:rPr>
              <a:t>стилистически выверенных писем XIX века до сегодняшних </a:t>
            </a:r>
            <a:r>
              <a:rPr lang="ru-RU" dirty="0" err="1">
                <a:solidFill>
                  <a:srgbClr val="FF0000"/>
                </a:solidFill>
                <a:latin typeface="Arial Narrow" pitchFamily="34" charset="0"/>
              </a:rPr>
              <a:t>эсэмэсок</a:t>
            </a:r>
            <a:r>
              <a:rPr lang="ru-RU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dirty="0">
                <a:latin typeface="Arial Narrow" pitchFamily="34" charset="0"/>
              </a:rPr>
              <a:t>и реплик-строчек в </a:t>
            </a:r>
            <a:r>
              <a:rPr lang="ru-RU" dirty="0" smtClean="0">
                <a:latin typeface="Arial Narrow" pitchFamily="34" charset="0"/>
              </a:rPr>
              <a:t>чатах и </a:t>
            </a:r>
            <a:r>
              <a:rPr lang="ru-RU" dirty="0">
                <a:latin typeface="Arial Narrow" pitchFamily="34" charset="0"/>
              </a:rPr>
              <a:t>ICQ – «дистанция огромного размера».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39552" y="3068960"/>
            <a:ext cx="5418942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915988" y="333375"/>
            <a:ext cx="8228012" cy="567690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sz="2200" dirty="0">
                <a:latin typeface="Calibri" pitchFamily="18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Реагировать на брошенную тебе фразу чаще всего надо мгновенно, уважая занятость собеседника. Отсюда – общее снижение стиля.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Отсюда </a:t>
            </a:r>
            <a:r>
              <a:rPr lang="ru-RU" dirty="0">
                <a:latin typeface="Arial" pitchFamily="34" charset="0"/>
                <a:cs typeface="Arial" pitchFamily="34" charset="0"/>
              </a:rPr>
              <a:t>же – стремление сократить время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Можно, например, не утруждать себя дополнительными манипуляциями с клавиатурой и писать только строчными (маленькими) буквами – уже быстрее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Можно упразднить знаки препинания – и так же ясно, зато еще быстрее... Но и это – не последнее средство. Есть еще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Ее Величество Цифра</a:t>
            </a:r>
            <a:r>
              <a:rPr lang="ru-RU" dirty="0">
                <a:latin typeface="Arial" pitchFamily="34" charset="0"/>
                <a:cs typeface="Arial" pitchFamily="34" charset="0"/>
              </a:rPr>
              <a:t>, повсеместная экспансия которой привела «юзеров» 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дополнительному открытию.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428596" y="500042"/>
            <a:ext cx="8228012" cy="5462588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Calibri" pitchFamily="18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Оказывается, цифра тоже может сокращать время, «внедряясь» в слово. Например, как вы прочитаете вот эту комбинацию знаков: «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е2»?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ru-RU" dirty="0">
                <a:latin typeface="Arial" pitchFamily="34" charset="0"/>
                <a:cs typeface="Arial" pitchFamily="34" charset="0"/>
              </a:rPr>
              <a:t>не что иное, как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слово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«едва». </a:t>
            </a:r>
            <a:r>
              <a:rPr lang="ru-RU" dirty="0">
                <a:latin typeface="Arial" pitchFamily="34" charset="0"/>
                <a:cs typeface="Arial" pitchFamily="34" charset="0"/>
              </a:rPr>
              <a:t>А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«о5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»?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Конечно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«опять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Вот </a:t>
            </a:r>
            <a:r>
              <a:rPr lang="ru-RU" dirty="0">
                <a:latin typeface="Arial" pitchFamily="34" charset="0"/>
                <a:cs typeface="Arial" pitchFamily="34" charset="0"/>
              </a:rPr>
              <a:t>так: от времени, когда цифр не было вообще (они обозначались буквами), когда букву рисовали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затрачивая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каждый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такой </a:t>
            </a:r>
            <a:r>
              <a:rPr lang="ru-RU" dirty="0">
                <a:latin typeface="Arial" pitchFamily="34" charset="0"/>
                <a:cs typeface="Arial" pitchFamily="34" charset="0"/>
              </a:rPr>
              <a:t>рисунок долгие минуты, от достославного уставного письма – к полууставу, а от него – к скорописи, а от нее, выходит, к «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цифрописи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»?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Чего же больше плюсов или минусов в оказании влияния интернета на нашу речь?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285860"/>
          <a:ext cx="7929618" cy="4754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964809"/>
                <a:gridCol w="3964809"/>
              </a:tblGrid>
              <a:tr h="338284">
                <a:tc>
                  <a:txBody>
                    <a:bodyPr/>
                    <a:lstStyle/>
                    <a:p>
                      <a:r>
                        <a:rPr lang="ru-RU" dirty="0" smtClean="0"/>
                        <a:t>Минусы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</a:tr>
              <a:tr h="845710">
                <a:tc>
                  <a:txBody>
                    <a:bodyPr/>
                    <a:lstStyle/>
                    <a:p>
                      <a:r>
                        <a:rPr lang="ru-RU" dirty="0" smtClean="0"/>
                        <a:t>У большинства пользователей чатов и блогов уменьшается запас лексики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Передача</a:t>
                      </a:r>
                      <a:r>
                        <a:rPr lang="ru-RU" baseline="0" dirty="0" smtClean="0"/>
                        <a:t> большего количества  информации за минимальное время</a:t>
                      </a:r>
                      <a:endParaRPr lang="ru-RU" dirty="0"/>
                    </a:p>
                  </a:txBody>
                  <a:tcPr/>
                </a:tc>
              </a:tr>
              <a:tr h="591997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Интернет - </a:t>
                      </a:r>
                      <a:r>
                        <a:rPr lang="ru-RU" dirty="0" smtClean="0"/>
                        <a:t>язык непонятен старшему поколению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Одновременная передача информации и эмоций</a:t>
                      </a:r>
                    </a:p>
                  </a:txBody>
                  <a:tcPr/>
                </a:tc>
              </a:tr>
              <a:tr h="1099423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Пренебрежение правилами</a:t>
                      </a:r>
                      <a:r>
                        <a:rPr lang="ru-RU" baseline="0" dirty="0" smtClean="0"/>
                        <a:t> орфографии и грамматики, что приводит к тотальному снижению грамотности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5710"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Затруднения</a:t>
                      </a:r>
                      <a:r>
                        <a:rPr lang="ru-RU" baseline="0" dirty="0" smtClean="0"/>
                        <a:t> в понимании написанного, другим человеком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284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284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2714612" y="428604"/>
            <a:ext cx="3358440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71472" y="4409728"/>
            <a:ext cx="6840760" cy="244827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Во дни сомнений, во дни тягостных 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раздумий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о судьбах моей родины — ты один мне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поддержка 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и 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опора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, о великий, могучий, </a:t>
            </a:r>
            <a:endParaRPr lang="ru-RU" sz="2000" b="0" i="0" u="none" strike="noStrike" kern="1200" dirty="0" smtClean="0">
              <a:ln>
                <a:noFill/>
              </a:ln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правдивый 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и свободный 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русский 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язык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!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Н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ельзя 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верить, чтобы такой язык не был </a:t>
            </a: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дан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великому </a:t>
            </a: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народу!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0" i="0" u="none" strike="noStrike" kern="1200" dirty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                                                    </a:t>
            </a:r>
            <a:r>
              <a:rPr lang="ru-RU" sz="2000" b="0" i="0" u="none" strike="noStrike" kern="1200" dirty="0" err="1" smtClean="0">
                <a:ln>
                  <a:noFill/>
                </a:ln>
                <a:latin typeface="Arial" pitchFamily="34" charset="0"/>
                <a:ea typeface="Microsoft YaHei" pitchFamily="2"/>
                <a:cs typeface="Arial" pitchFamily="34" charset="0"/>
              </a:rPr>
              <a:t>И.С.Тургенев</a:t>
            </a:r>
            <a:endParaRPr lang="ru-RU" sz="2000" b="0" i="0" u="none" strike="noStrike" kern="1200" dirty="0">
              <a:ln>
                <a:noFill/>
              </a:ln>
              <a:latin typeface="Arial" pitchFamily="34" charset="0"/>
              <a:ea typeface="Microsoft YaHei" pitchFamily="2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60000"/>
            <a:ext cx="9103679" cy="278136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Чтобы определить,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как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влияет компьютер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естественный 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язык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мы провели опрос </a:t>
            </a:r>
          </a:p>
          <a:p>
            <a:endParaRPr lang="ru-RU" sz="2000" dirty="0" smtClean="0">
              <a:cs typeface="Aharoni" pitchFamily="2" charset="-79"/>
            </a:endParaRPr>
          </a:p>
          <a:p>
            <a:r>
              <a:rPr lang="ru-RU" sz="2000" dirty="0" smtClean="0"/>
              <a:t>На вопрос: «</a:t>
            </a:r>
            <a:r>
              <a:rPr lang="ru-RU" sz="2000" i="1" u="sng" dirty="0" smtClean="0"/>
              <a:t>Как влияет интернет-сленг на наш язык</a:t>
            </a:r>
            <a:r>
              <a:rPr lang="ru-RU" sz="2000" dirty="0" smtClean="0"/>
              <a:t>?» ответили так:</a:t>
            </a:r>
          </a:p>
          <a:p>
            <a:r>
              <a:rPr lang="ru-RU" sz="2000" dirty="0" smtClean="0"/>
              <a:t>«негативно» - </a:t>
            </a:r>
            <a:r>
              <a:rPr lang="ru-RU" sz="2000" dirty="0" smtClean="0"/>
              <a:t>6</a:t>
            </a:r>
            <a:r>
              <a:rPr lang="ru-RU" sz="2000" dirty="0" smtClean="0"/>
              <a:t>%</a:t>
            </a:r>
          </a:p>
          <a:p>
            <a:endParaRPr lang="ru-RU" sz="2000" dirty="0" smtClean="0"/>
          </a:p>
          <a:p>
            <a:r>
              <a:rPr lang="ru-RU" sz="2000" dirty="0" smtClean="0"/>
              <a:t>«продуктивно» -</a:t>
            </a:r>
            <a:r>
              <a:rPr lang="ru-RU" sz="2000" dirty="0" smtClean="0"/>
              <a:t>11%</a:t>
            </a:r>
          </a:p>
          <a:p>
            <a:endParaRPr lang="ru-RU" sz="2000" dirty="0" smtClean="0"/>
          </a:p>
          <a:p>
            <a:r>
              <a:rPr lang="ru-RU" sz="2000" dirty="0" smtClean="0"/>
              <a:t>«никак» -83%</a:t>
            </a:r>
          </a:p>
          <a:p>
            <a:endParaRPr lang="ru-RU" sz="2000" dirty="0">
              <a:cs typeface="Aharoni" pitchFamily="2" charset="-79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Те</a:t>
            </a:r>
            <a:r>
              <a:rPr lang="ru-RU" dirty="0" smtClean="0"/>
              <a:t>, кто ответил «негативно</a:t>
            </a:r>
            <a:r>
              <a:rPr lang="ru-RU" dirty="0" smtClean="0"/>
              <a:t>», </a:t>
            </a:r>
            <a:r>
              <a:rPr lang="ru-RU" dirty="0" smtClean="0"/>
              <a:t>подчеркивают следующие отрицательное влияние на язык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- нарушается смысловая цельность речи, речевая связность и     последовательность (отрывистость                       </a:t>
            </a:r>
            <a:r>
              <a:rPr lang="ru-RU" dirty="0" smtClean="0"/>
              <a:t>высказываний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 smtClean="0"/>
              <a:t>- часто язык упрощается до того, что понять говорящего нереально;</a:t>
            </a:r>
          </a:p>
          <a:p>
            <a:r>
              <a:rPr lang="ru-RU" dirty="0" smtClean="0"/>
              <a:t> </a:t>
            </a:r>
            <a:r>
              <a:rPr lang="ru-RU" dirty="0" smtClean="0"/>
              <a:t>- не </a:t>
            </a:r>
            <a:r>
              <a:rPr lang="ru-RU" dirty="0" smtClean="0"/>
              <a:t>соблюдаются орфографические</a:t>
            </a:r>
            <a:r>
              <a:rPr lang="ru-RU" dirty="0" smtClean="0"/>
              <a:t>, пунктуационные, языковые, речевые нормы;</a:t>
            </a:r>
          </a:p>
          <a:p>
            <a:r>
              <a:rPr lang="ru-RU" dirty="0" smtClean="0"/>
              <a:t> </a:t>
            </a:r>
            <a:r>
              <a:rPr lang="ru-RU" dirty="0" smtClean="0"/>
              <a:t>- беднеет словарный запас.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0112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Анализ опросов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Возраст опрашиваемых 14-15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лет</a:t>
            </a: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1-ый опрос.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Какой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речью вы пользуетесь больше при общении в  </a:t>
            </a:r>
            <a:endParaRPr lang="ru-RU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контакте»? 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человек из 18 ответило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что им больше нравится сочетание сленга с обычной речью. Они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объяснили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это тем, что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иногда люди используют слишком много сленга, общение становится неприятным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ообще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не используют сленга при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общении 12 человек 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Свой ответ они объяснили тем, что их раздражает такое общение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u="sng" dirty="0" smtClean="0"/>
              <a:t> Вывод:</a:t>
            </a:r>
            <a:endParaRPr lang="ru-RU" sz="1600" dirty="0" smtClean="0"/>
          </a:p>
          <a:p>
            <a:r>
              <a:rPr lang="ru-RU" sz="1600" dirty="0" smtClean="0"/>
              <a:t>Большинство пользователей общаются в </a:t>
            </a:r>
            <a:r>
              <a:rPr lang="ru-RU" sz="1600" dirty="0" err="1" smtClean="0"/>
              <a:t>Вконтакте</a:t>
            </a:r>
            <a:r>
              <a:rPr lang="ru-RU" sz="1600" dirty="0" smtClean="0"/>
              <a:t>, не используя </a:t>
            </a:r>
            <a:r>
              <a:rPr lang="ru-RU" sz="1600" dirty="0" smtClean="0"/>
              <a:t>сленг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643042" y="4000504"/>
          <a:ext cx="6000792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21537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2-ой опрос.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Используете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ли вы в устной речи сленг, позаимствованный из Интернета?  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человек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из 18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часто разнообразят свою устную речь сленговыми выражениями. Это указывает на то, что стиль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Интернет-общения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перебирается в нашу жизнь.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Остальные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9 человек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объяснили свой ответ тем, что они привыкли к обычной речи  и их раздражает сленг, используемый вне Интернета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Вывод: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Интернет-сленг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активно перебирается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нашу устную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речь.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28662" y="3429000"/>
          <a:ext cx="7072362" cy="274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З-ий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опрос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Пользуетесь ли вы знаками препинания в </a:t>
            </a:r>
            <a:r>
              <a:rPr lang="ru-RU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Интернет-общении</a:t>
            </a: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?»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этот вопрос 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человека ответили: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«Нет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». 5 человек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ответили: «Иногда, когда не тороплюсь».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Положительный ответ дали 12 человек.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Вывод.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Интернет-общение ведет молодого человека к безграмотности.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42910" y="2500306"/>
          <a:ext cx="771530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404813"/>
            <a:ext cx="8229600" cy="572135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 algn="ctr">
              <a:spcBef>
                <a:spcPts val="638"/>
              </a:spcBef>
              <a:buNone/>
            </a:pPr>
            <a:r>
              <a:rPr lang="ru-RU" dirty="0" smtClean="0">
                <a:latin typeface="Calibri" pitchFamily="18"/>
              </a:rPr>
              <a:t>                              Выводы </a:t>
            </a:r>
            <a:r>
              <a:rPr lang="ru-RU" dirty="0">
                <a:latin typeface="Calibri" pitchFamily="18"/>
              </a:rPr>
              <a:t>по работе</a:t>
            </a: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 rot="10800000" flipV="1">
            <a:off x="467544" y="1208653"/>
            <a:ext cx="79208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последнее время сленг начинает использоваться не только за компьютером, но и в повседневной жизни: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В лексикон входит множество иностранных слов, употребляющихся без перевода. Например, слово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«спам»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мусор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Кроме того, общение становится все более и более быстрым. Вместо того,  чтобы говорить слово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нормально»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подростки говорят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норм»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или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намана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», вместо «пойдем»- «падем», «спасибо» -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спс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», «почему» -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поч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», «может быть» -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мб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», «домашнее задание» -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дз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Пользователь привыкает к неправильным написаниям, зрительный образ слова фиксируется в памяти, и говорить об орфографической грамотности уже не приходится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Интернет-общение обедняет речь, мышление. Теряется не только грамотность, но и культура речи страдает. Нет развития личности, происходит обратный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процесс.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428596" y="428604"/>
            <a:ext cx="8229600" cy="593725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Calibri" pitchFamily="18"/>
              </a:rPr>
              <a:t>«В начале было Слово, и Слово было у Бога</a:t>
            </a:r>
            <a:r>
              <a:rPr lang="ru-RU" dirty="0" smtClean="0">
                <a:latin typeface="Calibri" pitchFamily="18"/>
              </a:rPr>
              <a:t>, </a:t>
            </a:r>
            <a:r>
              <a:rPr lang="ru-RU" dirty="0">
                <a:latin typeface="Calibri" pitchFamily="18"/>
              </a:rPr>
              <a:t>и Слово было Бог». А потом... А потом много чего произошло...  Слово давно уже не только у Бога, но и у изгнанных Им из Рая людей.  И очень часто оно не то что «не Бог», но и не </a:t>
            </a:r>
            <a:r>
              <a:rPr lang="ru-RU" i="1" dirty="0">
                <a:latin typeface="Calibri" pitchFamily="18"/>
              </a:rPr>
              <a:t>слово </a:t>
            </a:r>
            <a:r>
              <a:rPr lang="ru-RU" dirty="0">
                <a:latin typeface="Calibri" pitchFamily="18"/>
              </a:rPr>
              <a:t>даже, а так – </a:t>
            </a:r>
            <a:r>
              <a:rPr lang="ru-RU" i="1" dirty="0">
                <a:latin typeface="Calibri" pitchFamily="18"/>
              </a:rPr>
              <a:t>словечко, словцо</a:t>
            </a:r>
            <a:r>
              <a:rPr lang="ru-RU" i="1" dirty="0" smtClean="0">
                <a:latin typeface="Calibri" pitchFamily="18"/>
              </a:rPr>
              <a:t>...</a:t>
            </a:r>
            <a:r>
              <a:rPr i="1" smtClean="0">
                <a:latin typeface="Calibri" pitchFamily="18"/>
              </a:rPr>
              <a:t> </a:t>
            </a:r>
            <a:r>
              <a:rPr i="1" smtClean="0">
                <a:latin typeface="Calibri" pitchFamily="18"/>
              </a:rPr>
              <a:t>   Х</a:t>
            </a:r>
            <a:r>
              <a:rPr lang="ru-RU" i="1" dirty="0" err="1" smtClean="0">
                <a:latin typeface="Calibri" pitchFamily="18"/>
              </a:rPr>
              <a:t>очется</a:t>
            </a:r>
            <a:r>
              <a:rPr lang="ru-RU" i="1" dirty="0" smtClean="0">
                <a:latin typeface="Calibri" pitchFamily="18"/>
              </a:rPr>
              <a:t> </a:t>
            </a:r>
            <a:r>
              <a:rPr lang="ru-RU" i="1" dirty="0">
                <a:latin typeface="Calibri" pitchFamily="18"/>
              </a:rPr>
              <a:t>вспомнить слова известного русского писателя </a:t>
            </a:r>
            <a:r>
              <a:rPr lang="ru-RU" i="1" dirty="0" smtClean="0">
                <a:latin typeface="Calibri" pitchFamily="18"/>
              </a:rPr>
              <a:t>Л.Н. Толстого.</a:t>
            </a:r>
            <a:endParaRPr lang="ru-RU" i="1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3357562"/>
            <a:ext cx="4572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ru-RU" dirty="0" smtClean="0">
              <a:latin typeface="" pitchFamily="18"/>
            </a:endParaRP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Обращаться с языком </a:t>
            </a: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кое -как – значит</a:t>
            </a: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мыслить кое-как   </a:t>
            </a: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неточно,</a:t>
            </a: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приблизительно, неверно.</a:t>
            </a:r>
          </a:p>
          <a:p>
            <a:pPr lvl="0" algn="ctr"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Л.Н. Толстой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786058"/>
            <a:ext cx="2786083" cy="35301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428596" y="428604"/>
            <a:ext cx="8074025" cy="403225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 algn="ctr">
              <a:buNone/>
            </a:pPr>
            <a:r>
              <a:rPr lang="ru-RU" dirty="0" smtClean="0">
                <a:latin typeface="" pitchFamily="18"/>
              </a:rPr>
              <a:t>«Берегите же наш прекрасный русский язык, этот клад, это достояние, переданное нам нашими предшественниками... Обращайтесь почтительно с этим могущественным орудием...» И.С. Тургенев</a:t>
            </a:r>
          </a:p>
          <a:p>
            <a:pPr lvl="0">
              <a:buNone/>
            </a:pPr>
            <a:endParaRPr lang="ru-RU" dirty="0">
              <a:latin typeface="" pitchFamily="1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2000240"/>
            <a:ext cx="3601137" cy="44630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000240"/>
            <a:ext cx="3747836" cy="44300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357158" y="500042"/>
            <a:ext cx="8229600" cy="5576888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buNone/>
            </a:pPr>
            <a:r>
              <a:rPr lang="ru-RU" dirty="0" smtClean="0"/>
              <a:t>Литература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1.Онлайновый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словарь компьютерного сленга.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2.Аксак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В. А. Общение в сети Интернет. Просто как дважды два,     ЭКСМО. 2006</a:t>
            </a:r>
          </a:p>
          <a:p>
            <a:pPr>
              <a:buNone/>
            </a:pPr>
            <a:r>
              <a:rPr sz="2000" smtClean="0">
                <a:latin typeface="Arial" pitchFamily="34" charset="0"/>
                <a:cs typeface="Arial" pitchFamily="34" charset="0"/>
              </a:rPr>
              <a:t>3.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Копыл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В.И. «Общение в Интернете». Изд-во: АСТ. 2005.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4.Кучинков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Т.В. «Общение в Интернете» Изд-во Питер. 2005.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5.Электронный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жаргонарий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. Андрей Маслов. (Документ в электронном виде).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6.Компьютерный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жаргон.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Лихолитов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П.В. \\ Русская речь, 1997 №3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7.Костомаров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В.Г. Языковой вкус эпохи. М., «Книжная палата», 1994г.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8.Лихолитов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П.В. Компьютерный жаргон. Русская речь, 1997. №3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500034" y="500042"/>
            <a:ext cx="8229600" cy="4884738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наше время Интернет стал очень популярен,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школьники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достаточно много времени проводят в этой «глобальной паутине».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4229299" y="2071678"/>
            <a:ext cx="4557543" cy="3573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068960"/>
            <a:ext cx="3855880" cy="34275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dirty="0">
                <a:latin typeface="Calibri" pitchFamily="18"/>
              </a:rPr>
              <a:t> 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928670"/>
            <a:ext cx="7693560" cy="127068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 i="1"/>
            </a:pPr>
            <a:r>
              <a:rPr lang="ru-RU" sz="2000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Наш язык — живой организм. Он развивается и изменяется вместе с нами. В нашем языке все взаимосвязано. Изменение одних  элементов приводит к перестройке </a:t>
            </a:r>
            <a:r>
              <a:rPr lang="ru-RU" sz="2000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других.</a:t>
            </a:r>
            <a:endParaRPr lang="ru-RU" sz="2000" strike="noStrike" kern="1200" spc="0" dirty="0">
              <a:ln>
                <a:noFill/>
              </a:ln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3428992" y="2428868"/>
            <a:ext cx="5420132" cy="4040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428596" y="357166"/>
            <a:ext cx="8399461" cy="598805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sz="2000" dirty="0" smtClean="0">
                <a:latin typeface="Calibri" pitchFamily="18"/>
              </a:rPr>
              <a:t>  В </a:t>
            </a:r>
            <a:r>
              <a:rPr lang="ru-RU" sz="2000" dirty="0">
                <a:latin typeface="Calibri" pitchFamily="18"/>
              </a:rPr>
              <a:t>истории языка были свои взлёты и падения. Язык менялся, </a:t>
            </a:r>
            <a:r>
              <a:rPr lang="ru-RU" sz="2000" dirty="0" smtClean="0">
                <a:latin typeface="Calibri" pitchFamily="18"/>
              </a:rPr>
              <a:t> </a:t>
            </a:r>
            <a:r>
              <a:rPr lang="ru-RU" sz="2000" dirty="0">
                <a:latin typeface="Calibri" pitchFamily="18"/>
              </a:rPr>
              <a:t>эти </a:t>
            </a:r>
            <a:r>
              <a:rPr lang="ru-RU" sz="2000" dirty="0" smtClean="0">
                <a:latin typeface="Calibri" pitchFamily="18"/>
              </a:rPr>
              <a:t>   изменения </a:t>
            </a:r>
            <a:r>
              <a:rPr lang="ru-RU" sz="2000" dirty="0">
                <a:latin typeface="Calibri" pitchFamily="18"/>
              </a:rPr>
              <a:t>приживались с трудом, преодолевая зачастую сопротивление его </a:t>
            </a:r>
            <a:r>
              <a:rPr lang="ru-RU" sz="2000" dirty="0" smtClean="0">
                <a:latin typeface="Calibri" pitchFamily="18"/>
              </a:rPr>
              <a:t> носителей</a:t>
            </a:r>
            <a:r>
              <a:rPr lang="ru-RU" sz="2000" dirty="0">
                <a:latin typeface="Calibri" pitchFamily="18"/>
              </a:rPr>
              <a:t>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>
                <a:latin typeface="Calibri" pitchFamily="18"/>
              </a:rPr>
              <a:t>Примеры: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>
                <a:latin typeface="Calibri" pitchFamily="18"/>
              </a:rPr>
              <a:t>  </a:t>
            </a:r>
            <a:r>
              <a:rPr sz="2000" smtClean="0">
                <a:latin typeface="Calibri" pitchFamily="18"/>
              </a:rPr>
              <a:t>С XIII - XIX </a:t>
            </a:r>
            <a:r>
              <a:rPr lang="ru-RU" sz="2000" dirty="0" smtClean="0">
                <a:latin typeface="Calibri" pitchFamily="18"/>
              </a:rPr>
              <a:t>века </a:t>
            </a:r>
            <a:r>
              <a:rPr lang="ru-RU" sz="2000" dirty="0">
                <a:latin typeface="Calibri" pitchFamily="18"/>
              </a:rPr>
              <a:t>на Руси медленно, но неуклонно </a:t>
            </a:r>
            <a:r>
              <a:rPr lang="ru-RU" sz="2000" dirty="0" smtClean="0">
                <a:latin typeface="Calibri" pitchFamily="18"/>
              </a:rPr>
              <a:t>происходил </a:t>
            </a:r>
            <a:r>
              <a:rPr lang="ru-RU" sz="2000" b="1" dirty="0">
                <a:latin typeface="Calibri" pitchFamily="18"/>
              </a:rPr>
              <a:t>процесс падения редуцированных гласных</a:t>
            </a:r>
            <a:r>
              <a:rPr lang="ru-RU" sz="2000" dirty="0">
                <a:latin typeface="Calibri" pitchFamily="18"/>
              </a:rPr>
              <a:t>. Поэтому, например, название города </a:t>
            </a:r>
            <a:r>
              <a:rPr lang="ru-RU" sz="2000" i="1" dirty="0">
                <a:solidFill>
                  <a:schemeClr val="accent3">
                    <a:lumMod val="75000"/>
                  </a:schemeClr>
                </a:solidFill>
                <a:latin typeface="Calibri" pitchFamily="18"/>
              </a:rPr>
              <a:t>Песков</a:t>
            </a:r>
            <a:r>
              <a:rPr lang="ru-RU" sz="2000" dirty="0">
                <a:latin typeface="Calibri" pitchFamily="18"/>
              </a:rPr>
              <a:t> ( по другой версии — Плесков) превратилось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18"/>
              </a:rPr>
              <a:t>в Псков</a:t>
            </a:r>
            <a:r>
              <a:rPr lang="ru-RU" sz="2000" dirty="0">
                <a:latin typeface="Calibri" pitchFamily="18"/>
              </a:rPr>
              <a:t>, а название </a:t>
            </a:r>
            <a:r>
              <a:rPr lang="ru-RU" sz="2000" i="1" dirty="0">
                <a:solidFill>
                  <a:schemeClr val="accent3">
                    <a:lumMod val="75000"/>
                  </a:schemeClr>
                </a:solidFill>
                <a:latin typeface="Calibri" pitchFamily="18"/>
              </a:rPr>
              <a:t>города </a:t>
            </a:r>
            <a:r>
              <a:rPr lang="ru-RU" sz="2000" i="1" dirty="0" err="1">
                <a:solidFill>
                  <a:schemeClr val="accent3">
                    <a:lumMod val="75000"/>
                  </a:schemeClr>
                </a:solidFill>
                <a:latin typeface="Calibri" pitchFamily="18"/>
              </a:rPr>
              <a:t>Дебрянск</a:t>
            </a:r>
            <a:r>
              <a:rPr lang="ru-RU" sz="2000" i="1" dirty="0">
                <a:solidFill>
                  <a:schemeClr val="accent3">
                    <a:lumMod val="75000"/>
                  </a:schemeClr>
                </a:solidFill>
                <a:latin typeface="Calibri" pitchFamily="18"/>
              </a:rPr>
              <a:t> — в Брянск.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4143372" y="3429000"/>
            <a:ext cx="4330079" cy="234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428596" y="357166"/>
            <a:ext cx="8229600" cy="6237288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r>
              <a:rPr lang="ru-RU" sz="2000" dirty="0">
                <a:latin typeface="Calibri" pitchFamily="18"/>
              </a:rPr>
              <a:t>В XII веке </a:t>
            </a:r>
            <a:r>
              <a:rPr lang="ru-RU" sz="2000" b="1" dirty="0">
                <a:latin typeface="Calibri" pitchFamily="18"/>
              </a:rPr>
              <a:t>твёрдые [к], [г] и [</a:t>
            </a:r>
            <a:r>
              <a:rPr lang="ru-RU" sz="2000" b="1" dirty="0" err="1">
                <a:latin typeface="Calibri" pitchFamily="18"/>
              </a:rPr>
              <a:t>х</a:t>
            </a:r>
            <a:r>
              <a:rPr lang="ru-RU" sz="2000" b="1" dirty="0">
                <a:latin typeface="Calibri" pitchFamily="18"/>
              </a:rPr>
              <a:t>] начали смягчаться</a:t>
            </a:r>
            <a:r>
              <a:rPr lang="ru-RU" sz="2000" dirty="0">
                <a:latin typeface="Calibri" pitchFamily="18"/>
              </a:rPr>
              <a:t>, и </a:t>
            </a:r>
            <a:r>
              <a:rPr lang="ru-RU" sz="2000" i="1" dirty="0" err="1">
                <a:solidFill>
                  <a:schemeClr val="accent5">
                    <a:lumMod val="75000"/>
                  </a:schemeClr>
                </a:solidFill>
                <a:latin typeface="Calibri" pitchFamily="18"/>
              </a:rPr>
              <a:t>княгыня</a:t>
            </a:r>
            <a:r>
              <a:rPr lang="ru-RU" sz="2000" dirty="0">
                <a:latin typeface="Calibri" pitchFamily="18"/>
              </a:rPr>
              <a:t>, например, превратилась в </a:t>
            </a:r>
            <a:r>
              <a:rPr lang="ru-RU" sz="2000" i="1" dirty="0">
                <a:solidFill>
                  <a:schemeClr val="accent5">
                    <a:lumMod val="75000"/>
                  </a:schemeClr>
                </a:solidFill>
                <a:latin typeface="Calibri" pitchFamily="18"/>
              </a:rPr>
              <a:t>княгиню, и </a:t>
            </a:r>
            <a:r>
              <a:rPr lang="ru-RU" sz="2000" i="1" dirty="0" err="1">
                <a:solidFill>
                  <a:schemeClr val="accent5">
                    <a:lumMod val="75000"/>
                  </a:schemeClr>
                </a:solidFill>
                <a:latin typeface="Calibri" pitchFamily="18"/>
              </a:rPr>
              <a:t>Кыев</a:t>
            </a:r>
            <a:r>
              <a:rPr lang="ru-RU" sz="2000" i="1" dirty="0">
                <a:solidFill>
                  <a:schemeClr val="accent5">
                    <a:lumMod val="75000"/>
                  </a:schemeClr>
                </a:solidFill>
                <a:latin typeface="Calibri" pitchFamily="18"/>
              </a:rPr>
              <a:t> — в Киев.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>
                <a:latin typeface="Calibri" pitchFamily="18"/>
              </a:rPr>
              <a:t>В XIV–XV веках в письменности </a:t>
            </a:r>
            <a:r>
              <a:rPr lang="ru-RU" sz="2000" b="1" dirty="0">
                <a:latin typeface="Calibri" pitchFamily="18"/>
              </a:rPr>
              <a:t>появились не только точки, но и запятые, и точки с запятой.</a:t>
            </a:r>
            <a:r>
              <a:rPr lang="ru-RU" sz="2000" dirty="0">
                <a:latin typeface="Calibri" pitchFamily="18"/>
              </a:rPr>
              <a:t> И, конечно, они воспринимались как лишние, усложняющие, утяжеляющие процесс письма и чтения</a:t>
            </a:r>
            <a:r>
              <a:rPr lang="ru-RU" sz="2000" dirty="0" smtClean="0">
                <a:latin typeface="Calibri" pitchFamily="18"/>
              </a:rPr>
              <a:t>.</a:t>
            </a:r>
            <a:endParaRPr lang="en-US" sz="2000" dirty="0" smtClean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 smtClean="0">
                <a:latin typeface="Calibri" pitchFamily="18"/>
              </a:rPr>
              <a:t>В Петровскую эпоху </a:t>
            </a:r>
            <a:r>
              <a:rPr lang="ru-RU" sz="2000" dirty="0">
                <a:latin typeface="Calibri" pitchFamily="18"/>
              </a:rPr>
              <a:t>в русскую </a:t>
            </a:r>
            <a:r>
              <a:rPr lang="ru-RU" sz="2000" dirty="0" smtClean="0">
                <a:latin typeface="Calibri" pitchFamily="18"/>
              </a:rPr>
              <a:t>речь проникло </a:t>
            </a:r>
            <a:r>
              <a:rPr lang="ru-RU" sz="2000" dirty="0">
                <a:latin typeface="Calibri" pitchFamily="18"/>
              </a:rPr>
              <a:t>огромного </a:t>
            </a:r>
            <a:r>
              <a:rPr lang="ru-RU" sz="2000" b="1" dirty="0" smtClean="0">
                <a:latin typeface="Calibri" pitchFamily="18"/>
              </a:rPr>
              <a:t>множество слов </a:t>
            </a:r>
            <a:r>
              <a:rPr lang="ru-RU" sz="2000" b="1" dirty="0">
                <a:latin typeface="Calibri" pitchFamily="18"/>
              </a:rPr>
              <a:t>иноязычного происхождения</a:t>
            </a:r>
            <a:r>
              <a:rPr lang="ru-RU" sz="2000" dirty="0">
                <a:latin typeface="Calibri" pitchFamily="18"/>
              </a:rPr>
              <a:t>. Русское слово </a:t>
            </a:r>
            <a:r>
              <a:rPr lang="ru-RU" sz="2000" i="1" dirty="0">
                <a:latin typeface="Calibri" pitchFamily="18"/>
              </a:rPr>
              <a:t>«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дума</a:t>
            </a:r>
            <a:r>
              <a:rPr lang="ru-RU" sz="2000" dirty="0">
                <a:latin typeface="Calibri" pitchFamily="18"/>
              </a:rPr>
              <a:t>» было заменено на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«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сенат</a:t>
            </a:r>
            <a:r>
              <a:rPr lang="ru-RU" sz="2000" dirty="0">
                <a:latin typeface="Calibri" pitchFamily="18"/>
              </a:rPr>
              <a:t>», русское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«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приказ</a:t>
            </a:r>
            <a:r>
              <a:rPr lang="ru-RU" sz="2000" dirty="0">
                <a:latin typeface="Calibri" pitchFamily="18"/>
              </a:rPr>
              <a:t>» — на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«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комиссию</a:t>
            </a:r>
            <a:r>
              <a:rPr lang="ru-RU" sz="2000" dirty="0">
                <a:latin typeface="Calibri" pitchFamily="18"/>
              </a:rPr>
              <a:t>»; появились «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Calibri" pitchFamily="18"/>
              </a:rPr>
              <a:t>архив», «компания», «пароль» </a:t>
            </a:r>
            <a:r>
              <a:rPr lang="ru-RU" sz="2000" dirty="0">
                <a:latin typeface="Calibri" pitchFamily="18"/>
              </a:rPr>
              <a:t>и многие </a:t>
            </a:r>
            <a:r>
              <a:rPr lang="ru-RU" sz="2000" dirty="0" smtClean="0">
                <a:latin typeface="Calibri" pitchFamily="18"/>
              </a:rPr>
              <a:t>другие 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ru-RU" sz="2000" dirty="0" smtClean="0">
                <a:latin typeface="Calibri" pitchFamily="18"/>
              </a:rPr>
              <a:t> </a:t>
            </a:r>
            <a:r>
              <a:rPr lang="ru-RU" sz="2000" dirty="0">
                <a:latin typeface="Calibri" pitchFamily="18"/>
              </a:rPr>
              <a:t>Б</a:t>
            </a:r>
            <a:r>
              <a:rPr lang="ru-RU" sz="2000" dirty="0" smtClean="0">
                <a:latin typeface="Calibri" pitchFamily="18"/>
              </a:rPr>
              <a:t>ольшевистская </a:t>
            </a:r>
            <a:r>
              <a:rPr lang="ru-RU" sz="2000" dirty="0">
                <a:latin typeface="Calibri" pitchFamily="18"/>
              </a:rPr>
              <a:t>реформа русской графики 1918 </a:t>
            </a:r>
            <a:r>
              <a:rPr lang="ru-RU" sz="2000" dirty="0" smtClean="0">
                <a:latin typeface="Calibri" pitchFamily="18"/>
              </a:rPr>
              <a:t>года  </a:t>
            </a:r>
            <a:r>
              <a:rPr lang="ru-RU" sz="2000" dirty="0">
                <a:latin typeface="Calibri" pitchFamily="18"/>
              </a:rPr>
              <a:t>«</a:t>
            </a:r>
            <a:r>
              <a:rPr lang="ru-RU" sz="2000" dirty="0" smtClean="0">
                <a:latin typeface="Calibri" pitchFamily="18"/>
              </a:rPr>
              <a:t>вычеркнула» </a:t>
            </a:r>
            <a:r>
              <a:rPr lang="ru-RU" sz="2000" dirty="0" smtClean="0">
                <a:solidFill>
                  <a:srgbClr val="00B050"/>
                </a:solidFill>
                <a:latin typeface="Calibri" pitchFamily="18"/>
              </a:rPr>
              <a:t>«</a:t>
            </a:r>
            <a:r>
              <a:rPr lang="ru-RU" sz="2000" i="1" dirty="0" smtClean="0">
                <a:solidFill>
                  <a:srgbClr val="00B050"/>
                </a:solidFill>
                <a:latin typeface="Calibri" pitchFamily="18"/>
              </a:rPr>
              <a:t>ять</a:t>
            </a:r>
            <a:r>
              <a:rPr lang="ru-RU" sz="2000" i="1" dirty="0">
                <a:solidFill>
                  <a:srgbClr val="00B050"/>
                </a:solidFill>
                <a:latin typeface="Calibri" pitchFamily="18"/>
              </a:rPr>
              <a:t>», «И десятеричное», «фита», «ер</a:t>
            </a:r>
            <a:r>
              <a:rPr lang="ru-RU" sz="2000" i="1" dirty="0" smtClean="0">
                <a:solidFill>
                  <a:srgbClr val="00B050"/>
                </a:solidFill>
                <a:latin typeface="Calibri" pitchFamily="18"/>
              </a:rPr>
              <a:t>»</a:t>
            </a:r>
            <a:endParaRPr lang="ru-RU" sz="2000" dirty="0">
              <a:solidFill>
                <a:srgbClr val="00B050"/>
              </a:solidFill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428596" y="428604"/>
            <a:ext cx="8229600" cy="6219825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indent="0">
              <a:spcBef>
                <a:spcPts val="638"/>
              </a:spcBef>
              <a:buNone/>
            </a:pPr>
            <a:r>
              <a:rPr lang="ru-RU" sz="2000" dirty="0">
                <a:latin typeface="Calibri" pitchFamily="18"/>
              </a:rPr>
              <a:t>Уже сегодня мы стали свидетелями нового кризисного периода в развитии языка. Современный процесс глобализации приводит к изменению языков, чему способствует появление Интернета. </a:t>
            </a:r>
            <a:r>
              <a:rPr lang="en-US" sz="2000" dirty="0" smtClean="0">
                <a:latin typeface="Calibri" pitchFamily="18"/>
              </a:rPr>
              <a:t> </a:t>
            </a:r>
          </a:p>
          <a:p>
            <a:pPr marL="0" indent="0">
              <a:spcBef>
                <a:spcPts val="638"/>
              </a:spcBef>
              <a:buNone/>
            </a:pPr>
            <a:r>
              <a:rPr lang="ru-RU" sz="2000" dirty="0" smtClean="0"/>
              <a:t> Хотелось бы разобраться в том, каковы же точки соприкосновения информационных технологий с естественным языком. Идет ли постепенное разрушение и деградация русского языка, вытеснение его упрощенным </a:t>
            </a:r>
            <a:r>
              <a:rPr lang="ru-RU" sz="2000" dirty="0" smtClean="0"/>
              <a:t>английским</a:t>
            </a:r>
            <a:r>
              <a:rPr sz="2000" smtClean="0"/>
              <a:t>? </a:t>
            </a:r>
            <a:r>
              <a:rPr lang="ru-RU" sz="2000" dirty="0" smtClean="0"/>
              <a:t> Вот </a:t>
            </a:r>
            <a:r>
              <a:rPr lang="ru-RU" sz="2000" dirty="0" smtClean="0"/>
              <a:t>этой проблемой объясняется </a:t>
            </a:r>
            <a:r>
              <a:rPr lang="ru-RU" sz="2000" b="1" dirty="0" smtClean="0"/>
              <a:t>актуальность нашего исследования.</a:t>
            </a: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87" y="3714752"/>
            <a:ext cx="4755866" cy="26227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500034" y="476250"/>
            <a:ext cx="8229600" cy="6381750"/>
          </a:xfrm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Цель работы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исследовать особенности компьютерного сленга как языкового явления.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Задачи: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65200" indent="-45720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 выяснить причины появления и способы образования  компьютерного сленга,</a:t>
            </a:r>
          </a:p>
          <a:p>
            <a:pPr marL="565200" indent="-45720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 рассмотреть его тематические группы, </a:t>
            </a:r>
          </a:p>
          <a:p>
            <a:pPr marL="565200" indent="-45720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разобраться,  как влияет компьютерный сленг на естественный язык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Предмет исследования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разговорная и профессиональная речь интернет -пользователей в социальных сетях.</a:t>
            </a:r>
          </a:p>
          <a:p>
            <a:pPr lvl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Объект исследования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языковая личность социальных сетей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64291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Компьютерный сленг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lang="ru-RU" dirty="0" smtClean="0">
                <a:latin typeface="Arial" pitchFamily="34" charset="0"/>
              </a:rPr>
              <a:t>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Истоки и причины создания.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1214422"/>
            <a:ext cx="802838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143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Компьютерный жаргон или сленг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слова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выражения, связанные с компьютером, компьютерными программами, интернетом, но используемые очень разными людьми, как профессионалами  так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дилетантами.</a:t>
            </a:r>
          </a:p>
          <a:p>
            <a:pPr lvl="0" indent="1143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Компьютерный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сленг возник одновременно с появлением электронно-вычислительных машин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США.</a:t>
            </a:r>
          </a:p>
          <a:p>
            <a:pPr marL="0" marR="0" lvl="0" indent="1143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Распространение компьютеров и появление Интернета вовлекло в эту сферу большое количество людей, которые расширили и обогатили компьютерную жаргонную лексику.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2059</Words>
  <Application>Microsoft Office PowerPoint</Application>
  <PresentationFormat>Экран (4:3)</PresentationFormat>
  <Paragraphs>146</Paragraphs>
  <Slides>29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Русский язык в эпоху Интернета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Общение в социальных сетях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 в эпоху Интернета</dc:title>
  <dc:creator>пк</dc:creator>
  <cp:lastModifiedBy>fujitsu</cp:lastModifiedBy>
  <cp:revision>127</cp:revision>
  <dcterms:modified xsi:type="dcterms:W3CDTF">2014-04-28T10:08:48Z</dcterms:modified>
</cp:coreProperties>
</file>