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4" r:id="rId7"/>
    <p:sldId id="260" r:id="rId8"/>
    <p:sldId id="261" r:id="rId9"/>
    <p:sldId id="263" r:id="rId10"/>
    <p:sldId id="265" r:id="rId11"/>
    <p:sldId id="267" r:id="rId12"/>
    <p:sldId id="262" r:id="rId13"/>
    <p:sldId id="269" r:id="rId14"/>
    <p:sldId id="268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amap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rmovo.riverships.ru/" TargetMode="External"/><Relationship Id="rId5" Type="http://schemas.openxmlformats.org/officeDocument/2006/relationships/hyperlink" Target="http://www.wikipedia.org/" TargetMode="External"/><Relationship Id="rId4" Type="http://schemas.openxmlformats.org/officeDocument/2006/relationships/hyperlink" Target="http://www.rodmurmana.narod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268760"/>
            <a:ext cx="7918648" cy="1874639"/>
          </a:xfrm>
        </p:spPr>
        <p:txBody>
          <a:bodyPr/>
          <a:lstStyle/>
          <a:p>
            <a:r>
              <a:rPr lang="ru-RU" sz="3600" dirty="0" smtClean="0"/>
              <a:t>Исследовательская работа ученицы </a:t>
            </a:r>
            <a:r>
              <a:rPr lang="ru-RU" sz="3600" dirty="0" smtClean="0"/>
              <a:t>4 </a:t>
            </a:r>
            <a:r>
              <a:rPr lang="ru-RU" sz="3600" dirty="0" smtClean="0"/>
              <a:t>а класса </a:t>
            </a:r>
            <a:br>
              <a:rPr lang="ru-RU" sz="3600" dirty="0" smtClean="0"/>
            </a:br>
            <a:r>
              <a:rPr lang="ru-RU" sz="3600" dirty="0" smtClean="0"/>
              <a:t>школы 43 г. Мурманска</a:t>
            </a:r>
            <a:br>
              <a:rPr lang="ru-RU" sz="3600" dirty="0" smtClean="0"/>
            </a:br>
            <a:r>
              <a:rPr lang="ru-RU" sz="3600" b="1" dirty="0" err="1" smtClean="0"/>
              <a:t>Дученко</a:t>
            </a:r>
            <a:r>
              <a:rPr lang="ru-RU" sz="3600" b="1" dirty="0" smtClean="0"/>
              <a:t> Анастасии</a:t>
            </a:r>
            <a:endParaRPr lang="ru-RU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500" y="3789040"/>
            <a:ext cx="6400800" cy="936104"/>
          </a:xfrm>
        </p:spPr>
        <p:txBody>
          <a:bodyPr/>
          <a:lstStyle/>
          <a:p>
            <a:r>
              <a:rPr lang="ru-RU" sz="4400" b="1" dirty="0" smtClean="0"/>
              <a:t>Мои лопарские корни</a:t>
            </a:r>
            <a:endParaRPr lang="ru-RU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35896" y="5370785"/>
            <a:ext cx="22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Мурманск, </a:t>
            </a:r>
            <a:r>
              <a:rPr lang="ru-RU" dirty="0" smtClean="0"/>
              <a:t>2014 </a:t>
            </a:r>
            <a:r>
              <a:rPr lang="ru-RU" dirty="0" smtClean="0"/>
              <a:t>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85" y="453416"/>
            <a:ext cx="8269215" cy="330833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 smtClean="0"/>
              <a:t>В </a:t>
            </a:r>
            <a:r>
              <a:rPr lang="ru-RU" sz="2600" dirty="0"/>
              <a:t>те далекие времена п</a:t>
            </a:r>
            <a:r>
              <a:rPr lang="ru-RU" sz="2600" dirty="0" smtClean="0"/>
              <a:t>о названию этой местности называли людей, которые здесь проживали. Лопари </a:t>
            </a:r>
            <a:r>
              <a:rPr lang="ru-RU" sz="2600" dirty="0"/>
              <a:t>–</a:t>
            </a:r>
            <a:r>
              <a:rPr lang="ru-RU" sz="2600" dirty="0" smtClean="0"/>
              <a:t> так русские называли саамов, малочисленные коренные народы Северной Европы, которые жили племенами и разводили оленей. «</a:t>
            </a:r>
            <a:r>
              <a:rPr lang="ru-RU" sz="2600" dirty="0" err="1" smtClean="0"/>
              <a:t>Лопь</a:t>
            </a:r>
            <a:r>
              <a:rPr lang="ru-RU" sz="2600" dirty="0" smtClean="0"/>
              <a:t>» –человек, который живет на самом краю земли. Я знаю несколько фамилий, которые произошли от слова «</a:t>
            </a:r>
            <a:r>
              <a:rPr lang="ru-RU" sz="2600" dirty="0" err="1" smtClean="0"/>
              <a:t>Лопь</a:t>
            </a:r>
            <a:r>
              <a:rPr lang="ru-RU" sz="2600" dirty="0" smtClean="0"/>
              <a:t>»: </a:t>
            </a:r>
            <a:r>
              <a:rPr lang="ru-RU" sz="2600" dirty="0" err="1" smtClean="0"/>
              <a:t>Лопины</a:t>
            </a:r>
            <a:r>
              <a:rPr lang="ru-RU" sz="2600" dirty="0" smtClean="0"/>
              <a:t>, </a:t>
            </a:r>
            <a:r>
              <a:rPr lang="ru-RU" sz="2600" dirty="0" err="1" smtClean="0"/>
              <a:t>Лопиновы</a:t>
            </a:r>
            <a:r>
              <a:rPr lang="ru-RU" sz="2600" dirty="0" smtClean="0"/>
              <a:t>, и конечно же  </a:t>
            </a:r>
            <a:r>
              <a:rPr lang="ru-RU" sz="2600" dirty="0" err="1" smtClean="0"/>
              <a:t>Лопинцевы</a:t>
            </a:r>
            <a:r>
              <a:rPr lang="ru-RU" sz="2600" dirty="0" smtClean="0"/>
              <a:t>. </a:t>
            </a:r>
          </a:p>
          <a:p>
            <a:pPr marL="0" indent="0" algn="just">
              <a:buNone/>
            </a:pPr>
            <a:endParaRPr lang="ru-RU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466211" y="4083704"/>
            <a:ext cx="37444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600" dirty="0"/>
              <a:t>Первые упоминания о </a:t>
            </a:r>
          </a:p>
          <a:p>
            <a:pPr marL="0" indent="0" algn="just">
              <a:buNone/>
            </a:pPr>
            <a:r>
              <a:rPr lang="ru-RU" sz="2600" dirty="0"/>
              <a:t>роде </a:t>
            </a:r>
            <a:r>
              <a:rPr lang="ru-RU" sz="2600" dirty="0" err="1"/>
              <a:t>Лопинцевых</a:t>
            </a:r>
            <a:r>
              <a:rPr lang="ru-RU" sz="2600" dirty="0"/>
              <a:t> </a:t>
            </a:r>
          </a:p>
          <a:p>
            <a:pPr marL="0" indent="0">
              <a:buNone/>
            </a:pPr>
            <a:r>
              <a:rPr lang="ru-RU" sz="2600" dirty="0"/>
              <a:t>можно найти в документах связанных с </a:t>
            </a:r>
            <a:r>
              <a:rPr lang="ru-RU" sz="2600" dirty="0" smtClean="0"/>
              <a:t>поселением </a:t>
            </a:r>
            <a:r>
              <a:rPr lang="ru-RU" sz="2600" dirty="0" err="1"/>
              <a:t>Порья</a:t>
            </a:r>
            <a:r>
              <a:rPr lang="ru-RU" sz="2600" dirty="0"/>
              <a:t> Губа.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853" y="3731073"/>
            <a:ext cx="435709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2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372" y="-1688927"/>
            <a:ext cx="8147248" cy="4392488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914" y="476672"/>
            <a:ext cx="79026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600" dirty="0" err="1" smtClean="0"/>
              <a:t>Порья</a:t>
            </a:r>
            <a:r>
              <a:rPr lang="ru-RU" sz="2600" dirty="0" smtClean="0"/>
              <a:t> Губа </a:t>
            </a:r>
            <a:r>
              <a:rPr lang="ru-RU" sz="2600" dirty="0"/>
              <a:t>– </a:t>
            </a:r>
            <a:r>
              <a:rPr lang="ru-RU" sz="2600" dirty="0" smtClean="0"/>
              <a:t>это поморское село на берегу Белого моря в 100 километрах от города Кандалакша Мурманской области. Время возникновения поселения точно не известно, но первые упоминания о нем появились в 1556 году.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55918" y="2569553"/>
            <a:ext cx="2952328" cy="37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algn="l">
              <a:buNone/>
            </a:pPr>
            <a:r>
              <a:rPr lang="ru-RU" sz="2600" dirty="0" smtClean="0"/>
              <a:t>Жителями </a:t>
            </a:r>
            <a:r>
              <a:rPr lang="ru-RU" sz="2600" dirty="0"/>
              <a:t>села </a:t>
            </a:r>
            <a:r>
              <a:rPr lang="en-US" sz="2600" dirty="0" smtClean="0"/>
              <a:t> </a:t>
            </a:r>
            <a:r>
              <a:rPr lang="ru-RU" sz="2600" dirty="0" smtClean="0"/>
              <a:t>были  </a:t>
            </a:r>
            <a:r>
              <a:rPr lang="ru-RU" sz="2600" dirty="0"/>
              <a:t>Поморы, потомки древних новгородцев и карел, которые поселились в 12 веке на побережье </a:t>
            </a:r>
          </a:p>
          <a:p>
            <a:pPr marL="0" indent="0" algn="l">
              <a:buNone/>
            </a:pPr>
            <a:r>
              <a:rPr lang="ru-RU" sz="2600" dirty="0"/>
              <a:t>Белого моря.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0749" y="264027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Карта заселения поморов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784" y="3049885"/>
            <a:ext cx="47625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7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85" y="476672"/>
            <a:ext cx="8269215" cy="26875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 smtClean="0"/>
              <a:t>Первым </a:t>
            </a:r>
            <a:r>
              <a:rPr lang="ru-RU" sz="2600" dirty="0"/>
              <a:t>известным </a:t>
            </a:r>
            <a:r>
              <a:rPr lang="ru-RU" sz="2600" dirty="0" smtClean="0"/>
              <a:t>представителем рода </a:t>
            </a:r>
            <a:r>
              <a:rPr lang="ru-RU" sz="2600" dirty="0" err="1" smtClean="0"/>
              <a:t>Лопинцевых</a:t>
            </a:r>
            <a:r>
              <a:rPr lang="ru-RU" sz="2600" dirty="0" smtClean="0"/>
              <a:t>  </a:t>
            </a:r>
            <a:r>
              <a:rPr lang="ru-RU" sz="2600" dirty="0"/>
              <a:t>был Архип Иванович </a:t>
            </a:r>
            <a:r>
              <a:rPr lang="ru-RU" sz="2600" dirty="0" err="1"/>
              <a:t>Лопинцев</a:t>
            </a:r>
            <a:r>
              <a:rPr lang="ru-RU" sz="2600" dirty="0"/>
              <a:t>. Он переселился жить из </a:t>
            </a:r>
            <a:r>
              <a:rPr lang="ru-RU" sz="2600" dirty="0" err="1"/>
              <a:t>Порьей</a:t>
            </a:r>
            <a:r>
              <a:rPr lang="ru-RU" sz="2600" dirty="0"/>
              <a:t> Губы в Колу в 1838 году. Так зародился род </a:t>
            </a:r>
            <a:r>
              <a:rPr lang="ru-RU" sz="2600" dirty="0" err="1"/>
              <a:t>Лопинцевых</a:t>
            </a:r>
            <a:r>
              <a:rPr lang="ru-RU" sz="2600" dirty="0"/>
              <a:t> в Коле. В начале 20-го века это была одна из самых крупных семей в Коле – 22 человека.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63" y="3923764"/>
            <a:ext cx="8236337" cy="2601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888" y="34731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Кольский острог и  Воскресенский 18-главый собор, до 1854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708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147248" cy="554461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69" y="188640"/>
            <a:ext cx="8425009" cy="5825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98" y="6014404"/>
            <a:ext cx="849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Это древо рода </a:t>
            </a:r>
            <a:r>
              <a:rPr lang="ru-RU" i="1" dirty="0" err="1" smtClean="0"/>
              <a:t>Лопинцевых</a:t>
            </a:r>
            <a:r>
              <a:rPr lang="ru-RU" i="1" dirty="0" smtClean="0"/>
              <a:t> в Коле. </a:t>
            </a:r>
          </a:p>
          <a:p>
            <a:pPr algn="ctr"/>
            <a:r>
              <a:rPr lang="ru-RU" i="1" dirty="0"/>
              <a:t>Е</a:t>
            </a:r>
            <a:r>
              <a:rPr lang="ru-RU" i="1" dirty="0" smtClean="0"/>
              <a:t>го так же составляла моя бабушка, Рита Степановна </a:t>
            </a:r>
            <a:r>
              <a:rPr lang="ru-RU" i="1" dirty="0" err="1" smtClean="0"/>
              <a:t>Лопинцева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8561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948" y="476672"/>
            <a:ext cx="8280957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 smtClean="0"/>
              <a:t>Среди </a:t>
            </a:r>
            <a:r>
              <a:rPr lang="ru-RU" sz="2600" dirty="0" err="1" smtClean="0"/>
              <a:t>Лопинцевых</a:t>
            </a:r>
            <a:r>
              <a:rPr lang="ru-RU" sz="2600" dirty="0" smtClean="0"/>
              <a:t> было немало уважаемых людей, которые принимали активное участие в жизни города и даже в жизни страны. Наиболее  знаменитыми представителями семьи </a:t>
            </a:r>
            <a:r>
              <a:rPr lang="ru-RU" sz="2600" dirty="0" err="1" smtClean="0"/>
              <a:t>Лопинцевых</a:t>
            </a:r>
            <a:r>
              <a:rPr lang="ru-RU" sz="2600" dirty="0" smtClean="0"/>
              <a:t> являются:</a:t>
            </a:r>
          </a:p>
          <a:p>
            <a:pPr marL="0" indent="0" algn="just">
              <a:buNone/>
            </a:pPr>
            <a:r>
              <a:rPr lang="ru-RU" sz="2600" b="1" dirty="0" smtClean="0"/>
              <a:t>Архип Иванович </a:t>
            </a:r>
            <a:r>
              <a:rPr lang="ru-RU" sz="2600" b="1" dirty="0" err="1" smtClean="0"/>
              <a:t>Лопинцев</a:t>
            </a:r>
            <a:r>
              <a:rPr lang="ru-RU" sz="2600" b="1" dirty="0" smtClean="0"/>
              <a:t> </a:t>
            </a:r>
            <a:r>
              <a:rPr lang="ru-RU" sz="2600" dirty="0" smtClean="0"/>
              <a:t>(1811-1876) – сельский заседатель в уездном суде.</a:t>
            </a:r>
          </a:p>
          <a:p>
            <a:pPr marL="0" indent="0" algn="just">
              <a:buNone/>
            </a:pPr>
            <a:r>
              <a:rPr lang="ru-RU" sz="2600" b="1" dirty="0" smtClean="0"/>
              <a:t>Степан Архипович </a:t>
            </a:r>
            <a:r>
              <a:rPr lang="ru-RU" sz="2600" b="1" dirty="0" err="1" smtClean="0"/>
              <a:t>Лопинцев</a:t>
            </a:r>
            <a:r>
              <a:rPr lang="ru-RU" sz="2600" b="1" dirty="0"/>
              <a:t> </a:t>
            </a:r>
            <a:r>
              <a:rPr lang="ru-RU" sz="2600" dirty="0" smtClean="0"/>
              <a:t>(1842-1915) городской староста, председатель суда.</a:t>
            </a:r>
          </a:p>
          <a:p>
            <a:pPr marL="0" indent="0" algn="just">
              <a:buNone/>
            </a:pPr>
            <a:r>
              <a:rPr lang="ru-RU" sz="2600" b="1" dirty="0" smtClean="0"/>
              <a:t>Павлин Степанович </a:t>
            </a:r>
            <a:r>
              <a:rPr lang="ru-RU" sz="2600" b="1" dirty="0" err="1" smtClean="0"/>
              <a:t>Лопинцев</a:t>
            </a:r>
            <a:r>
              <a:rPr lang="ru-RU" sz="2600" b="1" dirty="0" smtClean="0"/>
              <a:t> </a:t>
            </a:r>
            <a:r>
              <a:rPr lang="ru-RU" sz="2600" dirty="0" smtClean="0"/>
              <a:t>(1877-1922), Капитан учебного судна </a:t>
            </a:r>
          </a:p>
          <a:p>
            <a:pPr marL="0" indent="0" algn="just">
              <a:buNone/>
            </a:pPr>
            <a:r>
              <a:rPr lang="ru-RU" sz="2600" dirty="0" smtClean="0"/>
              <a:t>«Великая княгиня </a:t>
            </a:r>
          </a:p>
          <a:p>
            <a:pPr marL="0" indent="0" algn="just">
              <a:buNone/>
            </a:pPr>
            <a:r>
              <a:rPr lang="ru-RU" sz="2600" dirty="0" smtClean="0"/>
              <a:t>Ксения Александровна»</a:t>
            </a:r>
          </a:p>
          <a:p>
            <a:pPr marL="0" indent="0" algn="just">
              <a:buNone/>
            </a:pP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912" y="4755740"/>
            <a:ext cx="1584176" cy="1841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775283"/>
            <a:ext cx="2520280" cy="18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7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51143"/>
            <a:ext cx="6336704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smtClean="0"/>
              <a:t>Дмитрий Степанович </a:t>
            </a:r>
            <a:r>
              <a:rPr lang="ru-RU" sz="2600" b="1" dirty="0" err="1" smtClean="0"/>
              <a:t>Лопинцев</a:t>
            </a:r>
            <a:r>
              <a:rPr lang="ru-RU" sz="2600" b="1" dirty="0" smtClean="0"/>
              <a:t> </a:t>
            </a:r>
            <a:r>
              <a:rPr lang="ru-RU" sz="2600" dirty="0" smtClean="0"/>
              <a:t>(1867-1914) Уполномоченный городского общественного управления</a:t>
            </a:r>
          </a:p>
          <a:p>
            <a:pPr marL="0" indent="0" algn="just">
              <a:buNone/>
            </a:pPr>
            <a:endParaRPr lang="ru-RU" sz="2600" b="1" dirty="0" smtClean="0"/>
          </a:p>
          <a:p>
            <a:pPr marL="0" indent="0" algn="just">
              <a:buNone/>
            </a:pPr>
            <a:endParaRPr lang="ru-RU" sz="2600" b="1" dirty="0" smtClean="0"/>
          </a:p>
          <a:p>
            <a:pPr marL="0" indent="0" algn="just">
              <a:buNone/>
            </a:pPr>
            <a:r>
              <a:rPr lang="ru-RU" sz="2600" b="1" dirty="0" smtClean="0"/>
              <a:t>Александр Дмитриевич </a:t>
            </a:r>
            <a:r>
              <a:rPr lang="ru-RU" sz="2600" b="1" dirty="0" err="1" smtClean="0"/>
              <a:t>Лопинцев</a:t>
            </a:r>
            <a:r>
              <a:rPr lang="ru-RU" sz="2600" b="1" dirty="0" smtClean="0"/>
              <a:t> </a:t>
            </a:r>
            <a:r>
              <a:rPr lang="ru-RU" sz="2600" dirty="0" smtClean="0"/>
              <a:t>(1906-1937)  Председатель </a:t>
            </a:r>
            <a:r>
              <a:rPr lang="ru-RU" sz="2600" dirty="0" err="1" smtClean="0"/>
              <a:t>Кольско</a:t>
            </a:r>
            <a:r>
              <a:rPr lang="ru-RU" sz="2600" dirty="0" smtClean="0"/>
              <a:t>-лопарского совета депутатов, председатель </a:t>
            </a:r>
            <a:r>
              <a:rPr lang="ru-RU" sz="2600" dirty="0" err="1" smtClean="0"/>
              <a:t>райсполкома</a:t>
            </a:r>
            <a:r>
              <a:rPr lang="ru-RU" sz="2600" dirty="0" smtClean="0"/>
              <a:t>.</a:t>
            </a:r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b="1" dirty="0" smtClean="0"/>
              <a:t>Алексей Дмитриевич </a:t>
            </a:r>
            <a:r>
              <a:rPr lang="ru-RU" sz="2600" b="1" dirty="0" err="1" smtClean="0"/>
              <a:t>Лопинцев</a:t>
            </a:r>
            <a:r>
              <a:rPr lang="ru-RU" sz="2600" b="1" dirty="0" smtClean="0"/>
              <a:t> </a:t>
            </a:r>
            <a:r>
              <a:rPr lang="ru-RU" sz="2600" dirty="0" smtClean="0"/>
              <a:t>(1910-1992) Мастер спорта, организатор и чемпион 1-го Праздника Севера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113" y="451143"/>
            <a:ext cx="1685305" cy="1955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1655" y="2685154"/>
            <a:ext cx="1686160" cy="1933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114" y="4818195"/>
            <a:ext cx="1648408" cy="19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9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85" y="453416"/>
            <a:ext cx="8280957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/>
              <a:t>Потомки </a:t>
            </a:r>
            <a:r>
              <a:rPr lang="ru-RU" sz="2600" dirty="0" smtClean="0"/>
              <a:t>лопарей из рода </a:t>
            </a:r>
            <a:r>
              <a:rPr lang="ru-RU" sz="2600" dirty="0" err="1" smtClean="0"/>
              <a:t>Лопинцевых</a:t>
            </a:r>
            <a:r>
              <a:rPr lang="ru-RU" sz="2600" dirty="0" smtClean="0"/>
              <a:t> до </a:t>
            </a:r>
            <a:r>
              <a:rPr lang="ru-RU" sz="2600" dirty="0"/>
              <a:t>сих  пор живут в </a:t>
            </a:r>
            <a:r>
              <a:rPr lang="ru-RU" sz="2600" dirty="0" smtClean="0"/>
              <a:t>Коле. Всегда эти люди пользовались уважением у </a:t>
            </a:r>
            <a:r>
              <a:rPr lang="ru-RU" sz="2600" dirty="0" err="1" smtClean="0"/>
              <a:t>колян</a:t>
            </a:r>
            <a:r>
              <a:rPr lang="ru-RU" sz="2600" dirty="0" smtClean="0"/>
              <a:t> за честность и доброту. </a:t>
            </a:r>
          </a:p>
          <a:p>
            <a:pPr marL="0" indent="0" algn="just">
              <a:buNone/>
            </a:pPr>
            <a:r>
              <a:rPr lang="ru-RU" sz="2600" dirty="0" smtClean="0"/>
              <a:t>Русский писатель Мамин-Сибиряк  писал о саамах так: «У очага лопаря – бескорыстие, честность, опрятность, любовь к семье»</a:t>
            </a:r>
          </a:p>
          <a:p>
            <a:pPr marL="0" indent="0" algn="just">
              <a:buNone/>
            </a:pPr>
            <a:r>
              <a:rPr lang="ru-RU" sz="2600" dirty="0" smtClean="0"/>
              <a:t>О лопарях и о древних </a:t>
            </a:r>
            <a:r>
              <a:rPr lang="ru-RU" sz="2600" dirty="0" err="1" smtClean="0"/>
              <a:t>колянах</a:t>
            </a:r>
            <a:r>
              <a:rPr lang="ru-RU" sz="2600" dirty="0" smtClean="0"/>
              <a:t> написано не мало научных статей и художественных произведений. И я надеюсь, что моя работа станет достойным вкладом в исследовании Кольского края.</a:t>
            </a:r>
          </a:p>
          <a:p>
            <a:pPr marL="0" indent="0" algn="just">
              <a:buNone/>
            </a:pPr>
            <a:r>
              <a:rPr lang="ru-RU" sz="2600" dirty="0" smtClean="0"/>
              <a:t>  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25144"/>
            <a:ext cx="7344816" cy="19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9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85" y="453416"/>
            <a:ext cx="8280957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Источники:</a:t>
            </a:r>
          </a:p>
          <a:p>
            <a:pPr marL="0" indent="0" algn="just">
              <a:buNone/>
            </a:pPr>
            <a:r>
              <a:rPr lang="ru-RU" sz="2000" dirty="0" smtClean="0"/>
              <a:t>А.А. Малашенков, П.В. Федоров. Историко-генеалогический атлас «</a:t>
            </a:r>
            <a:r>
              <a:rPr lang="ru-RU" sz="2000" dirty="0" err="1" smtClean="0"/>
              <a:t>Коляне</a:t>
            </a:r>
            <a:r>
              <a:rPr lang="ru-RU" sz="2000" dirty="0" smtClean="0"/>
              <a:t>», 2010 год</a:t>
            </a:r>
          </a:p>
          <a:p>
            <a:pPr marL="0" indent="0" algn="just">
              <a:buNone/>
            </a:pPr>
            <a:r>
              <a:rPr lang="ru-RU" sz="2000" dirty="0" smtClean="0"/>
              <a:t>Наука и бизнес на Мурманске №6, 1998 год</a:t>
            </a:r>
          </a:p>
          <a:p>
            <a:pPr marL="0" indent="0" algn="just">
              <a:buNone/>
            </a:pPr>
            <a:r>
              <a:rPr lang="ru-RU" sz="2000" dirty="0" smtClean="0"/>
              <a:t>Альманах «Кольский родословец», 2001 год</a:t>
            </a:r>
          </a:p>
          <a:p>
            <a:pPr marL="0" indent="0" algn="just">
              <a:buNone/>
            </a:pPr>
            <a:r>
              <a:rPr lang="en-US" sz="2000" dirty="0" smtClean="0">
                <a:hlinkClick r:id="rId3"/>
              </a:rPr>
              <a:t>www.kolamap.ru</a:t>
            </a:r>
            <a:endParaRPr lang="ru-RU" sz="2000" dirty="0" smtClean="0"/>
          </a:p>
          <a:p>
            <a:pPr marL="0" indent="0" algn="just">
              <a:buNone/>
            </a:pPr>
            <a:r>
              <a:rPr lang="en-US" sz="2000" dirty="0" smtClean="0">
                <a:hlinkClick r:id="rId4"/>
              </a:rPr>
              <a:t>www.rodmurmana.narod.ru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>
                <a:hlinkClick r:id="rId5"/>
              </a:rPr>
              <a:t>www.wikipedia.org</a:t>
            </a:r>
            <a:endParaRPr lang="ru-RU" sz="2000" dirty="0" smtClean="0"/>
          </a:p>
          <a:p>
            <a:pPr marL="0" indent="0" algn="just">
              <a:buNone/>
            </a:pPr>
            <a:r>
              <a:rPr lang="en-US" sz="2000" dirty="0" smtClean="0">
                <a:hlinkClick r:id="rId6"/>
              </a:rPr>
              <a:t>www.sormovo.riverships.ru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4890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04664"/>
            <a:ext cx="4978896" cy="922114"/>
          </a:xfrm>
        </p:spPr>
        <p:txBody>
          <a:bodyPr/>
          <a:lstStyle/>
          <a:p>
            <a:pPr algn="r"/>
            <a:r>
              <a:rPr lang="ru-RU" sz="2000" i="1" dirty="0" smtClean="0"/>
              <a:t>«Неуважение </a:t>
            </a:r>
            <a:r>
              <a:rPr lang="ru-RU" sz="2000" i="1" dirty="0"/>
              <a:t>к предкам есть первый признак </a:t>
            </a:r>
            <a:r>
              <a:rPr lang="ru-RU" sz="2000" i="1" dirty="0" smtClean="0"/>
              <a:t>безнравственности»</a:t>
            </a:r>
            <a:br>
              <a:rPr lang="ru-RU" sz="2000" i="1" dirty="0" smtClean="0"/>
            </a:br>
            <a:r>
              <a:rPr lang="ru-RU" sz="2000" i="1" dirty="0" smtClean="0"/>
              <a:t>А.С. Пушкин</a:t>
            </a: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3" y="1326778"/>
            <a:ext cx="8291264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Каждому человеку нужно изучать свою родословную, чтобы знать и чтить своих предков – родственников, которые жили задолго до нас и наших родителей.</a:t>
            </a:r>
          </a:p>
          <a:p>
            <a:pPr marL="0" indent="0" algn="just">
              <a:buNone/>
            </a:pPr>
            <a:r>
              <a:rPr lang="ru-RU" sz="2800" dirty="0" smtClean="0"/>
              <a:t>Это дань благодарности, дань памяти тем, кто дал жизнь нашим дедушкам и бабушкам, а те в свою очередь нашим родителям, а они подарили жизнь нам.</a:t>
            </a:r>
          </a:p>
          <a:p>
            <a:pPr marL="0" indent="0" algn="just">
              <a:buNone/>
            </a:pPr>
            <a:r>
              <a:rPr lang="ru-RU" sz="2800" dirty="0" smtClean="0"/>
              <a:t>В древней Руси считалось правилом хорошего тона знать своих предков до седьмого колена и знать историю происхождения своей фамилии.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19110"/>
            <a:ext cx="3528392" cy="51674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Это я, меня зовут </a:t>
            </a:r>
            <a:r>
              <a:rPr lang="ru-RU" sz="2800" dirty="0" err="1" smtClean="0"/>
              <a:t>Дученко</a:t>
            </a:r>
            <a:r>
              <a:rPr lang="ru-RU" sz="2800" dirty="0" smtClean="0"/>
              <a:t> Анастасия.</a:t>
            </a:r>
          </a:p>
          <a:p>
            <a:pPr marL="0" indent="0" algn="just">
              <a:buNone/>
            </a:pPr>
            <a:r>
              <a:rPr lang="ru-RU" sz="2800" dirty="0" smtClean="0"/>
              <a:t>Я родилась в городе Мурманске в 2003 году.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479" y="889224"/>
            <a:ext cx="3848690" cy="51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0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713" y="618888"/>
            <a:ext cx="7617695" cy="5058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Мои родители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89" y="2636912"/>
            <a:ext cx="2905454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846" y="2636912"/>
            <a:ext cx="2808312" cy="3547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989" y="1326778"/>
            <a:ext cx="3762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Моя мама Анна Анатольевна </a:t>
            </a:r>
            <a:r>
              <a:rPr lang="ru-RU" dirty="0" err="1"/>
              <a:t>Лопинцева</a:t>
            </a:r>
            <a:r>
              <a:rPr lang="ru-RU" dirty="0"/>
              <a:t>, она родилась в Мурманске в 1975 году.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129128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Мой папа </a:t>
            </a:r>
            <a:r>
              <a:rPr lang="ru-RU" dirty="0" smtClean="0"/>
              <a:t>Алексей Станиславович </a:t>
            </a:r>
            <a:r>
              <a:rPr lang="ru-RU" dirty="0" err="1" smtClean="0"/>
              <a:t>Дученко</a:t>
            </a:r>
            <a:r>
              <a:rPr lang="ru-RU" dirty="0" smtClean="0"/>
              <a:t>, </a:t>
            </a:r>
            <a:r>
              <a:rPr lang="ru-RU" dirty="0"/>
              <a:t>родился в Мурманске в 1974 году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04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713" y="618888"/>
            <a:ext cx="7617695" cy="5058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Мои  бабушки и дедушки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6677" y="1223113"/>
            <a:ext cx="376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папиной линии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6221" y="4038794"/>
            <a:ext cx="376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маминой линии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79" y="4406289"/>
            <a:ext cx="1932409" cy="2247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576" y="4455776"/>
            <a:ext cx="1794796" cy="2148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3056"/>
            <a:ext cx="1906844" cy="2209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202" y="1610289"/>
            <a:ext cx="1857794" cy="2394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3791" y="1693914"/>
            <a:ext cx="2031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Дученко</a:t>
            </a:r>
            <a:r>
              <a:rPr lang="ru-RU" dirty="0" smtClean="0"/>
              <a:t> Станислав Семёнович родился в 1940 году в городе Хабаровск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05372" y="1584961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Дученко</a:t>
            </a:r>
            <a:r>
              <a:rPr lang="ru-RU" dirty="0" smtClean="0"/>
              <a:t> (Горюнова) Тамара Алексеевна родилась1940 году в городе Волоколамск, Московской области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08156" y="4404110"/>
            <a:ext cx="1958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Анатолий Александрович родился в 1928 году в городе Гомель, республики Беларусь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26582" y="4455776"/>
            <a:ext cx="1981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Лопинцева</a:t>
            </a:r>
            <a:r>
              <a:rPr lang="ru-RU" dirty="0" smtClean="0"/>
              <a:t> Рита Степановна родилась в 1934 году в городе Кола, Мурманской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65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713" y="416854"/>
            <a:ext cx="8193759" cy="70789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А это генеалогическое древо </a:t>
            </a:r>
            <a:r>
              <a:rPr lang="ru-RU" dirty="0"/>
              <a:t>м</a:t>
            </a:r>
            <a:r>
              <a:rPr lang="ru-RU" dirty="0" smtClean="0"/>
              <a:t>оего рода.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7049" y="5922700"/>
            <a:ext cx="806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Это древо для меня </a:t>
            </a:r>
            <a:r>
              <a:rPr lang="ru-RU" i="1" dirty="0" smtClean="0"/>
              <a:t>составляла </a:t>
            </a:r>
            <a:r>
              <a:rPr lang="ru-RU" i="1" dirty="0"/>
              <a:t>моя бабушка </a:t>
            </a:r>
            <a:r>
              <a:rPr lang="ru-RU" i="1" dirty="0" err="1"/>
              <a:t>Лопинцева</a:t>
            </a:r>
            <a:r>
              <a:rPr lang="ru-RU" i="1" dirty="0"/>
              <a:t> Рита Степановна </a:t>
            </a:r>
            <a:r>
              <a:rPr lang="ru-RU" i="1" dirty="0" smtClean="0"/>
              <a:t>в 2008 году.</a:t>
            </a:r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66938"/>
            <a:ext cx="7272808" cy="49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7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88" y="870856"/>
            <a:ext cx="8208912" cy="56184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 smtClean="0"/>
              <a:t>В моем роду не было ни князей, ни графов, ни других знатных особ. Моими предками были простые люди, рабочие, крестьяне, мещане </a:t>
            </a:r>
            <a:r>
              <a:rPr lang="ru-RU" sz="2600" smtClean="0"/>
              <a:t>и служащие </a:t>
            </a:r>
            <a:r>
              <a:rPr lang="ru-RU" sz="2600" dirty="0" smtClean="0"/>
              <a:t>разных </a:t>
            </a:r>
            <a:r>
              <a:rPr lang="ru-RU" sz="2600" dirty="0"/>
              <a:t>кровей и национальностей. Как по папиной, так и по маминой линии моими предками были украинцы. Дедушкина родня по маминой линии </a:t>
            </a:r>
            <a:r>
              <a:rPr lang="ru-RU" sz="2600" dirty="0" smtClean="0"/>
              <a:t>- </a:t>
            </a:r>
            <a:r>
              <a:rPr lang="ru-RU" sz="2600" dirty="0"/>
              <a:t>белорусы. По бабушкиной линии со стороны отца -  русские, уроженцы центральной России.</a:t>
            </a:r>
          </a:p>
          <a:p>
            <a:pPr marL="0" indent="0" algn="just">
              <a:buNone/>
            </a:pPr>
            <a:r>
              <a:rPr lang="ru-RU" sz="2600" dirty="0"/>
              <a:t>Но есть в моей крови особая нация. Моими далекими предками </a:t>
            </a:r>
            <a:r>
              <a:rPr lang="ru-RU" sz="2600" dirty="0" smtClean="0"/>
              <a:t>по маминой линии </a:t>
            </a:r>
            <a:r>
              <a:rPr lang="ru-RU" sz="2600" dirty="0"/>
              <a:t>были </a:t>
            </a:r>
            <a:r>
              <a:rPr lang="ru-RU" sz="2600" dirty="0" smtClean="0"/>
              <a:t>лопари. </a:t>
            </a:r>
            <a:r>
              <a:rPr lang="ru-RU" sz="2600" dirty="0"/>
              <a:t>Это древний род </a:t>
            </a:r>
            <a:r>
              <a:rPr lang="ru-RU" sz="2600" b="1" dirty="0" err="1"/>
              <a:t>Лопинцевых</a:t>
            </a:r>
            <a:r>
              <a:rPr lang="ru-RU" sz="2600" b="1" dirty="0"/>
              <a:t> </a:t>
            </a:r>
            <a:r>
              <a:rPr lang="ru-RU" sz="2600" dirty="0"/>
              <a:t>о котором я хочу рассказать.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37475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85" y="453416"/>
            <a:ext cx="8280957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/>
              <a:t>Мне всегда было интересно слушать рассказы моей бабушки о </a:t>
            </a:r>
            <a:r>
              <a:rPr lang="ru-RU" sz="2600" dirty="0" smtClean="0"/>
              <a:t>наших родственниках по фамилии </a:t>
            </a:r>
            <a:r>
              <a:rPr lang="ru-RU" sz="2600" dirty="0" err="1" smtClean="0"/>
              <a:t>Лопинцевы</a:t>
            </a:r>
            <a:r>
              <a:rPr lang="ru-RU" sz="2600" dirty="0" smtClean="0"/>
              <a:t>. Я знала, что все они были родом из Колы. И я </a:t>
            </a:r>
            <a:r>
              <a:rPr lang="ru-RU" sz="2600" dirty="0"/>
              <a:t>решила самостоятельно изучить и узнать </a:t>
            </a:r>
            <a:r>
              <a:rPr lang="ru-RU" sz="2600" dirty="0" smtClean="0"/>
              <a:t>побольше об </a:t>
            </a:r>
            <a:r>
              <a:rPr lang="ru-RU" sz="2600" dirty="0"/>
              <a:t>этом древнем роде </a:t>
            </a:r>
            <a:r>
              <a:rPr lang="ru-RU" sz="2600" dirty="0" smtClean="0"/>
              <a:t>и </a:t>
            </a:r>
            <a:r>
              <a:rPr lang="ru-RU" sz="2600" dirty="0"/>
              <a:t>его </a:t>
            </a:r>
            <a:r>
              <a:rPr lang="ru-RU" sz="2600" dirty="0" smtClean="0"/>
              <a:t>происхождении. Я принялась за дело: изучила родословные, которые составляла моя бабушка, нашла нужную информацию</a:t>
            </a:r>
          </a:p>
          <a:p>
            <a:pPr marL="0" indent="0" algn="just">
              <a:buNone/>
            </a:pPr>
            <a:r>
              <a:rPr lang="ru-RU" sz="2600" dirty="0" smtClean="0"/>
              <a:t>в Историко-генеалогическом </a:t>
            </a:r>
          </a:p>
          <a:p>
            <a:pPr marL="0" indent="0" algn="just">
              <a:buNone/>
            </a:pPr>
            <a:r>
              <a:rPr lang="ru-RU" sz="2600" dirty="0" smtClean="0"/>
              <a:t>Атласе, альманахе «Кольский</a:t>
            </a:r>
          </a:p>
          <a:p>
            <a:pPr marL="0" indent="0" algn="just">
              <a:buNone/>
            </a:pPr>
            <a:r>
              <a:rPr lang="ru-RU" sz="2600" dirty="0" smtClean="0"/>
              <a:t>родословец» и в  интернете.</a:t>
            </a:r>
          </a:p>
          <a:p>
            <a:pPr marL="0" indent="0" algn="just">
              <a:buNone/>
            </a:pPr>
            <a:r>
              <a:rPr lang="ru-RU" sz="2600" dirty="0" smtClean="0"/>
              <a:t>В моих исследованиях мне </a:t>
            </a:r>
          </a:p>
          <a:p>
            <a:pPr marL="0" indent="0" algn="just">
              <a:buNone/>
            </a:pPr>
            <a:r>
              <a:rPr lang="ru-RU" sz="2600" dirty="0" smtClean="0"/>
              <a:t>помогала моя мама. 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501823"/>
            <a:ext cx="3406462" cy="238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0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476672"/>
            <a:ext cx="4978896" cy="850106"/>
          </a:xfrm>
        </p:spPr>
        <p:txBody>
          <a:bodyPr/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85" y="453416"/>
            <a:ext cx="8269215" cy="20394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 smtClean="0"/>
              <a:t>Кто же такие </a:t>
            </a:r>
            <a:r>
              <a:rPr lang="ru-RU" sz="2600" dirty="0" err="1" smtClean="0"/>
              <a:t>Лопинцевы</a:t>
            </a:r>
            <a:r>
              <a:rPr lang="ru-RU" sz="2600" dirty="0" smtClean="0"/>
              <a:t>? Отку</a:t>
            </a:r>
            <a:r>
              <a:rPr lang="ru-RU" sz="2600" dirty="0"/>
              <a:t>д</a:t>
            </a:r>
            <a:r>
              <a:rPr lang="ru-RU" sz="2600" dirty="0" smtClean="0"/>
              <a:t>а этот род и как произошла эта фамилия? Если посмотреть на древние карты Руси то мы увидим, что Кольский полуостров и Скандинавия  обозначены одним словом  </a:t>
            </a:r>
            <a:r>
              <a:rPr lang="en-US" sz="2600" dirty="0" smtClean="0"/>
              <a:t>LAPPIA</a:t>
            </a:r>
            <a:r>
              <a:rPr lang="ru-RU" sz="2600" dirty="0"/>
              <a:t>.</a:t>
            </a:r>
            <a:endParaRPr lang="ru-RU" sz="2600" dirty="0" smtClean="0"/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		</a:t>
            </a:r>
            <a:endParaRPr lang="ru-RU" sz="2600" dirty="0"/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970" y="2987660"/>
            <a:ext cx="6840760" cy="3576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5556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Рукописная карта английской королевы Елизаветы </a:t>
            </a:r>
            <a:r>
              <a:rPr lang="en-US" b="1" i="1" dirty="0" smtClean="0"/>
              <a:t>I,</a:t>
            </a:r>
            <a:r>
              <a:rPr lang="ru-RU" b="1" i="1" dirty="0" smtClean="0"/>
              <a:t> 1557 г.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8528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ричневое дрожа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Состаренная бумага</Template>
  <TotalTime>689</TotalTime>
  <Words>882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коричневое дрожание</vt:lpstr>
      <vt:lpstr>Исследовательская работа ученицы 4 а класса  школы 43 г. Мурманска Дученко Анастасии</vt:lpstr>
      <vt:lpstr>«Неуважение к предкам есть первый признак безнравственности» А.С. Пушкин</vt:lpstr>
      <vt:lpstr> </vt:lpstr>
      <vt:lpstr> </vt:lpstr>
      <vt:lpstr> </vt:lpstr>
      <vt:lpstr> </vt:lpstr>
      <vt:lpstr> </vt:lpstr>
      <vt:lpstr> </vt:lpstr>
      <vt:lpstr> </vt:lpstr>
      <vt:lpstr> </vt:lpstr>
      <vt:lpstr>                  </vt:lpstr>
      <vt:lpstr> </vt:lpstr>
      <vt:lpstr>                 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Настюша</dc:creator>
  <cp:lastModifiedBy>Админ</cp:lastModifiedBy>
  <cp:revision>77</cp:revision>
  <dcterms:created xsi:type="dcterms:W3CDTF">2013-04-14T08:27:11Z</dcterms:created>
  <dcterms:modified xsi:type="dcterms:W3CDTF">2014-04-25T04:45:04Z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