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1"/>
  </p:notesMasterIdLst>
  <p:sldIdLst>
    <p:sldId id="256" r:id="rId2"/>
    <p:sldId id="267" r:id="rId3"/>
    <p:sldId id="257" r:id="rId4"/>
    <p:sldId id="269" r:id="rId5"/>
    <p:sldId id="286" r:id="rId6"/>
    <p:sldId id="290" r:id="rId7"/>
    <p:sldId id="292" r:id="rId8"/>
    <p:sldId id="291" r:id="rId9"/>
    <p:sldId id="279" r:id="rId10"/>
    <p:sldId id="277" r:id="rId11"/>
    <p:sldId id="268" r:id="rId12"/>
    <p:sldId id="271" r:id="rId13"/>
    <p:sldId id="272" r:id="rId14"/>
    <p:sldId id="285" r:id="rId15"/>
    <p:sldId id="295" r:id="rId16"/>
    <p:sldId id="296" r:id="rId17"/>
    <p:sldId id="284" r:id="rId18"/>
    <p:sldId id="283" r:id="rId19"/>
    <p:sldId id="261" r:id="rId20"/>
    <p:sldId id="282" r:id="rId21"/>
    <p:sldId id="258" r:id="rId22"/>
    <p:sldId id="259" r:id="rId23"/>
    <p:sldId id="275" r:id="rId24"/>
    <p:sldId id="276" r:id="rId25"/>
    <p:sldId id="301" r:id="rId26"/>
    <p:sldId id="303" r:id="rId27"/>
    <p:sldId id="304" r:id="rId28"/>
    <p:sldId id="294" r:id="rId29"/>
    <p:sldId id="281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FF00"/>
    <a:srgbClr val="009900"/>
    <a:srgbClr val="66FF33"/>
    <a:srgbClr val="FF99FF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023" autoAdjust="0"/>
    <p:restoredTop sz="92100" autoAdjust="0"/>
  </p:normalViewPr>
  <p:slideViewPr>
    <p:cSldViewPr>
      <p:cViewPr varScale="1">
        <p:scale>
          <a:sx n="57" d="100"/>
          <a:sy n="57" d="100"/>
        </p:scale>
        <p:origin x="-9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DF3C6E1-C011-49D0-9415-61E0AA5765DF}" type="datetimeFigureOut">
              <a:rPr lang="ru-RU"/>
              <a:pPr>
                <a:defRPr/>
              </a:pPr>
              <a:t>17.05.2013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60F019E-EE53-461D-8395-6E2D61DEFE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F01A0D1-ACCA-4D9F-B0F0-92FB1478ED9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CF320D-BBBC-466A-82BF-33CCF5E277A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Парк “Сапокка”, признанный самым экологическим чистым центром, построен с использованием различных видов натуральных камней и лучшим освещением. Именно этот водный парк получил за всю историю своего существования самое большее число наград Финляндии в различных номинациях.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“Сапокка”окружен заливом, который по своей форме напоминает сапог. Неудивительно, что существуют версии происхождения названия парка от русского слова “сапог”. Но это только лишь догадки находчивых туристов.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Двадцатиметровый грохочущий водопад, распадающийся на небольшие ручейки, красивейшие пруды и разнообразная растительность с неповторимым благоуханием летом, яркими красками осенью и безмолвным застывшим заливом зимой приглашают посетить прекрасный водный парк “Сапокка” в любой время года.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Кроме пешеходных прогулок как местные жители, так и туристы совершают здесь пробежки, играют и резвятся с детьми, а также назначают свидания. Летом по вечерам в “Сапокке” можно застать небольшие концерты и представления, устраиваемые здесь на специальной летней сцене.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Удивительное сочетание трех компонентов: вода, камень и свет создает в парке ощущение полной гармонии и умиротворения.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Источник: </a:t>
            </a:r>
            <a:r>
              <a:rPr lang="ru-RU" u="sng" dirty="0" smtClean="0"/>
              <a:t>http://www.votpusk.ru/country/dostoprim_info.asp?ID=2597#ixzz2T6kMs3Pd</a:t>
            </a:r>
            <a:endParaRPr lang="ru-RU" dirty="0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1A249B-0D73-41E4-B961-EDC4DBF3117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AABE2-3AC3-44F6-A3E2-66025E8DFE2E}" type="slidenum">
              <a:rPr lang="ru-RU" smtClean="0"/>
              <a:pPr/>
              <a:t>26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F019E-EE53-461D-8395-6E2D61DEFEF2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7E90C-4F54-4578-89F2-F9BD699E7095}" type="datetimeFigureOut">
              <a:rPr lang="ru-RU"/>
              <a:pPr>
                <a:defRPr/>
              </a:pPr>
              <a:t>17.05.2013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9F9CE-5DE5-450A-8B61-B9BD8FCFA9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F60A9-28AA-4801-8901-E6C914852B9A}" type="datetimeFigureOut">
              <a:rPr lang="ru-RU"/>
              <a:pPr>
                <a:defRPr/>
              </a:pPr>
              <a:t>17.05.2013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FBDE0-387E-4182-A4C9-5C07440412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13A06-0D2F-4934-9F32-4AF38F56D3EB}" type="datetimeFigureOut">
              <a:rPr lang="ru-RU"/>
              <a:pPr>
                <a:defRPr/>
              </a:pPr>
              <a:t>17.05.2013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24EF5-3F76-464B-B244-AECCA330D4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2115E-9AA7-478F-9745-CCFB4606F671}" type="datetimeFigureOut">
              <a:rPr lang="ru-RU"/>
              <a:pPr>
                <a:defRPr/>
              </a:pPr>
              <a:t>17.05.2013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67EB7-A77F-4B76-99E4-642397F0D5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65B8E-222D-41D4-BAA3-2827FFC34038}" type="datetimeFigureOut">
              <a:rPr lang="ru-RU"/>
              <a:pPr>
                <a:defRPr/>
              </a:pPr>
              <a:t>17.05.2013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23E46-2847-4082-9918-DE5DC475F9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4B3F9-CFA8-4E69-A225-359E6E35D6DF}" type="datetimeFigureOut">
              <a:rPr lang="ru-RU"/>
              <a:pPr>
                <a:defRPr/>
              </a:pPr>
              <a:t>17.05.2013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32E65-0A97-4428-B6BC-AD9EA4571A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C182D-E086-4229-8952-25E0AB0B7D69}" type="datetimeFigureOut">
              <a:rPr lang="ru-RU"/>
              <a:pPr>
                <a:defRPr/>
              </a:pPr>
              <a:t>17.05.2013</a:t>
            </a:fld>
            <a:endParaRPr lang="ru-RU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33F3C-29DF-4611-8E99-567E2D7C63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B391C-4FDC-4BCF-B0F0-701230E4AC34}" type="datetimeFigureOut">
              <a:rPr lang="ru-RU"/>
              <a:pPr>
                <a:defRPr/>
              </a:pPr>
              <a:t>17.05.2013</a:t>
            </a:fld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344C7-4ADC-4BD5-9F2A-F7ABFA1A72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8BB9F-51CD-4A03-8266-BCC55F74CA2E}" type="datetimeFigureOut">
              <a:rPr lang="ru-RU"/>
              <a:pPr>
                <a:defRPr/>
              </a:pPr>
              <a:t>17.05.2013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E5E9B-5020-48A3-BB04-19BB0F4010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2FD3F-7B3B-4983-AB7F-540921DF4C0E}" type="datetimeFigureOut">
              <a:rPr lang="ru-RU"/>
              <a:pPr>
                <a:defRPr/>
              </a:pPr>
              <a:t>17.05.2013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9F683-AEE2-429D-A4B1-4B79E47A07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38A16-9414-4A84-A9F8-8F16998E387D}" type="datetimeFigureOut">
              <a:rPr lang="ru-RU"/>
              <a:pPr>
                <a:defRPr/>
              </a:pPr>
              <a:t>17.05.2013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DCB3A-A813-4B03-A3F8-A50E34D935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11A592-A6D6-43AA-AC63-815908C54DF0}" type="datetimeFigureOut">
              <a:rPr lang="ru-RU"/>
              <a:pPr>
                <a:defRPr/>
              </a:pPr>
              <a:t>17.05.2013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E24875-A311-474E-B98B-778976F6E1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92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tic-tv.ru/" TargetMode="External"/><Relationship Id="rId2" Type="http://schemas.openxmlformats.org/officeDocument/2006/relationships/hyperlink" Target="http://m51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-port.com/" TargetMode="External"/><Relationship Id="rId5" Type="http://schemas.openxmlformats.org/officeDocument/2006/relationships/hyperlink" Target="mailto:murmanpark@narod.ru" TargetMode="External"/><Relationship Id="rId4" Type="http://schemas.openxmlformats.org/officeDocument/2006/relationships/hyperlink" Target="http://www.peterburg.biz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hyperlink" Target="http://www.peterburg.biz/images/dost/selo1b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339" name="Содержимое 9" descr="x_a6ab449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908175" y="1844675"/>
            <a:ext cx="51117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dirty="0">
                <a:solidFill>
                  <a:srgbClr val="00FF00"/>
                </a:solidFill>
                <a:latin typeface="Times New Roman" pitchFamily="18" charset="0"/>
              </a:rPr>
              <a:t>Сделаем  город красивым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43313" y="4857750"/>
            <a:ext cx="5000625" cy="191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Авторы: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Негорюев Кирилл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Федоров Кирилл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Джавадов Орхан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 descr="ng_char_0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8313" y="908050"/>
          <a:ext cx="7488832" cy="5400600"/>
        </p:xfrm>
        <a:graphic>
          <a:graphicData uri="http://schemas.openxmlformats.org/drawingml/2006/table">
            <a:tbl>
              <a:tblPr/>
              <a:tblGrid>
                <a:gridCol w="7488832"/>
              </a:tblGrid>
              <a:tr h="479038"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 marL="38340" marR="38340" marT="19170" marB="191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21562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50825" y="280988"/>
            <a:ext cx="889317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</a:rPr>
              <a:t>Учёт природно-климатических факторов для рационального размещения парковых массивов и их архитектурно-пространственной организации</a:t>
            </a:r>
          </a:p>
          <a:p>
            <a:pPr eaLnBrk="0" hangingPunct="0">
              <a:defRPr/>
            </a:pPr>
            <a:endParaRPr lang="ru-RU" dirty="0">
              <a:latin typeface="Arial" pitchFamily="34" charset="0"/>
            </a:endParaRPr>
          </a:p>
        </p:txBody>
      </p:sp>
      <p:pic>
        <p:nvPicPr>
          <p:cNvPr id="25606" name="Рисунок 3" descr="2699388944_8df928cd3f_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911225"/>
            <a:ext cx="7929562" cy="594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1" descr="3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3563938" y="1395413"/>
            <a:ext cx="55800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Дворцовый парк Софиеро</a:t>
            </a:r>
            <a:endParaRPr lang="ru-RU" sz="2800" dirty="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28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Швеция, Хельсинборг   </a:t>
            </a:r>
            <a:endParaRPr lang="ru-RU" sz="2800" dirty="0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924300" y="571500"/>
            <a:ext cx="367188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Климат Мурманска схож с климатом наших соседей скандинавов.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Дворцовый парк Софиеро находится в 5 км от города Хельсинборг, на шведском берегу пролива Эресунн, соединяющего Северное и Балтийское моря. </a:t>
            </a:r>
            <a:endParaRPr lang="ru-RU" dirty="0">
              <a:ea typeface="Times New Roman" pitchFamily="18" charset="0"/>
              <a:cs typeface="Arial" charset="0"/>
            </a:endParaRPr>
          </a:p>
        </p:txBody>
      </p:sp>
      <p:pic>
        <p:nvPicPr>
          <p:cNvPr id="27651" name="Рисунок 10" descr="3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63938" cy="394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2" descr="C:\Users\Андрей\Desktop\Швеция\6178566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3357563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 descr="C:\Users\Андрей\Desktop\Швеция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4724400"/>
            <a:ext cx="294005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4" descr="C:\Users\Андрей\Desktop\Швеция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2838" y="4221163"/>
            <a:ext cx="2951162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5" descr="C:\Users\Андрей\Desktop\Швеция\1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Красивый Фрогнер-пар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008" y="0"/>
            <a:ext cx="922600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Фрогнер парк Норвегия , Осло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4258816" cy="2866330"/>
          </a:xfrm>
        </p:spPr>
        <p:txBody>
          <a:bodyPr anchor="t"/>
          <a:lstStyle/>
          <a:p>
            <a:pPr algn="l" fontAlgn="auto">
              <a:spcAft>
                <a:spcPts val="0"/>
              </a:spcAft>
              <a:defRPr/>
            </a:pPr>
            <a:r>
              <a:rPr lang="ru-RU" sz="4000" b="0" dirty="0" smtClean="0"/>
              <a:t>Огромный скульптурный парк, площадью 30га</a:t>
            </a:r>
            <a:endParaRPr lang="ru-RU" sz="4000" b="0" dirty="0"/>
          </a:p>
        </p:txBody>
      </p:sp>
      <p:pic>
        <p:nvPicPr>
          <p:cNvPr id="30722" name="Picture 2" descr="Фрогнер-парк в Осл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0800"/>
            <a:ext cx="4221163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4" descr="Фрогнер-парк в Норвег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260350"/>
            <a:ext cx="4643437" cy="332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0" dirty="0" smtClean="0"/>
              <a:t>Водный парк Сапокка</a:t>
            </a:r>
            <a:endParaRPr lang="ru-RU" b="0" dirty="0"/>
          </a:p>
        </p:txBody>
      </p:sp>
      <p:pic>
        <p:nvPicPr>
          <p:cNvPr id="32770" name="Picture 9" descr="C:\Users\Андрей\Desktop\Финляндия\3278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557338"/>
            <a:ext cx="643890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:\Users\Андрей\Desktop\Финляндия\big.photo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0"/>
            <a:ext cx="5184775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3" descr="C:\Users\Андрей\Desktop\Финляндия\sapokka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781300"/>
            <a:ext cx="57150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2" descr="a9600e5259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3" descr="arden_western_honshu_japan6654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15063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357938" y="857250"/>
            <a:ext cx="2786062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Красивый мир вокруг нас создаёт красивых и благородных людей.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C:\Users\Андрей\Desktop\Финляндия\Водный парк Сапокка Кот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33375"/>
            <a:ext cx="6399213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5" descr="-----_~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63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1"/>
          <p:cNvSpPr>
            <a:spLocks noChangeArrowheads="1"/>
          </p:cNvSpPr>
          <p:nvPr/>
        </p:nvSpPr>
        <p:spPr bwMode="auto">
          <a:xfrm>
            <a:off x="0" y="322263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dirty="0">
                <a:solidFill>
                  <a:srgbClr val="57200C"/>
                </a:solidFill>
                <a:latin typeface="Calibri" pitchFamily="34" charset="0"/>
                <a:cs typeface="Times New Roman" pitchFamily="18" charset="0"/>
              </a:rPr>
              <a:t>               </a:t>
            </a:r>
            <a:endParaRPr lang="ru-RU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971550" y="166688"/>
            <a:ext cx="81724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</a:rPr>
              <a:t>Система озеленённых территорий города</a:t>
            </a:r>
          </a:p>
          <a:p>
            <a:pPr eaLnBrk="0" hangingPunct="0">
              <a:defRPr/>
            </a:pPr>
            <a:endParaRPr lang="ru-RU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</a:endParaRPr>
          </a:p>
        </p:txBody>
      </p:sp>
      <p:pic>
        <p:nvPicPr>
          <p:cNvPr id="36869" name="Рисунок 4" descr="43816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6163" y="3143250"/>
            <a:ext cx="555783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3238" y="0"/>
          <a:ext cx="8640960" cy="3357562"/>
        </p:xfrm>
        <a:graphic>
          <a:graphicData uri="http://schemas.openxmlformats.org/drawingml/2006/table">
            <a:tbl>
              <a:tblPr/>
              <a:tblGrid>
                <a:gridCol w="8640960"/>
              </a:tblGrid>
              <a:tr h="214023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 marL="46182" marR="46182" marT="23091" marB="230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66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Выбор </a:t>
                      </a:r>
                      <a:r>
                        <a:rPr lang="ru-RU" sz="18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участка для городского парка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226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Под парки отводят </a:t>
                      </a:r>
                      <a:r>
                        <a:rPr lang="ru-RU" sz="18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различные территории, </a:t>
                      </a:r>
                      <a:r>
                        <a:rPr lang="ru-RU" sz="18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так как в дни наибольшей посещаемости в них проводят отдых от 20 до 35% </a:t>
                      </a:r>
                      <a:r>
                        <a:rPr lang="ru-RU" sz="18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городского </a:t>
                      </a:r>
                      <a:r>
                        <a:rPr lang="ru-RU" sz="18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населения.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8918" name="Рисунок 5" descr="23147805_3d77a6819c1540afcb180d9dfbcb8a28_234943522_5ddf49f58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2517775"/>
            <a:ext cx="6072187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38" y="214313"/>
            <a:ext cx="4500562" cy="58261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Территория под наш парк 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9939" name="Рисунок 3" descr="0_37ec6_ae711aaa_X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214438"/>
            <a:ext cx="8072438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0962" name="Рисунок 3" descr="0_6dd82_1e860703_X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57250" y="428625"/>
            <a:ext cx="75723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Варничный ручей между ул. Полярные Зори и пр. Ленина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Немного истории…</a:t>
            </a:r>
          </a:p>
        </p:txBody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000" dirty="0" smtClean="0"/>
              <a:t>Этот ручей вытекает из Окуневого озера, спускается с одноименной сопки Варничной и протекает через самый центр Мурманска. Здесь он упрятан в бетонные трубы. В XVI веке в его устье располагалась солеварня купцов Строгановых (в то время за пуд минерала давали 2-3 пуда ржаной муки!). Устроена она была так: внутри большого сарая подвешивали на цепях огромный – до 30 кв. м противень. Заливали в него морскую воду и поддерживали внизу огонь. Вода испарялась, оставляя осадок морской соли. Варили ее зимой, а летом отправляли кораблями вглубь России. Вокруг варницы проживало не менее 20тыс. человек, т.к. эта работа была очень трудоемкой. Одних дров требовалась уйма. А в 1578 году Строгановы все свои варницы на территории полуострова, в том числе и две в Кольском заливе, передали Печенгскому монастырю. В войну, когда вышел из строя городской водопровод, ручей питал водой Мурманск, в частности, пациентов Больничного городка.</a:t>
            </a:r>
            <a:br>
              <a:rPr lang="ru-RU" sz="2000" dirty="0" smtClean="0"/>
            </a:b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работ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Чтобы  парк  был чистым и красивым надо:</a:t>
            </a:r>
          </a:p>
          <a:p>
            <a:pPr marL="651510" indent="-514350">
              <a:buFont typeface="+mj-lt"/>
              <a:buAutoNum type="arabicParenR"/>
            </a:pPr>
            <a:r>
              <a:rPr lang="ru-RU" dirty="0" smtClean="0"/>
              <a:t>Почистить близ лежащую территорию </a:t>
            </a:r>
          </a:p>
          <a:p>
            <a:pPr marL="651510" indent="-514350">
              <a:buFont typeface="+mj-lt"/>
              <a:buAutoNum type="arabicParenR"/>
            </a:pPr>
            <a:r>
              <a:rPr lang="ru-RU" dirty="0" smtClean="0"/>
              <a:t>Закрыть часть ручья трубами</a:t>
            </a:r>
          </a:p>
          <a:p>
            <a:pPr marL="651510" indent="-514350">
              <a:buFont typeface="+mj-lt"/>
              <a:buAutoNum type="arabicParenR"/>
            </a:pPr>
            <a:r>
              <a:rPr lang="ru-RU" dirty="0" smtClean="0"/>
              <a:t>Убрать пивные ларьки близ ручья </a:t>
            </a:r>
          </a:p>
          <a:p>
            <a:pPr marL="651510" indent="-514350">
              <a:buFont typeface="+mj-lt"/>
              <a:buAutoNum type="arabicParenR"/>
            </a:pPr>
            <a:r>
              <a:rPr lang="ru-RU" dirty="0" smtClean="0"/>
              <a:t>Облагородить территорию с помощью зелени, а затем резными кустами</a:t>
            </a:r>
          </a:p>
          <a:p>
            <a:pPr marL="651510" indent="-514350">
              <a:buFont typeface="+mj-lt"/>
              <a:buAutoNum type="arabicParenR"/>
            </a:pPr>
            <a:r>
              <a:rPr lang="ru-RU" dirty="0" smtClean="0"/>
              <a:t>Поставить красивые резные скамейки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 посильный вклад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Мы способны помочь в осуществлении данного проект, и поучаствовать в уборке территории, посадке зеленых насаждений на этом месте.</a:t>
            </a:r>
          </a:p>
          <a:p>
            <a:r>
              <a:rPr lang="ru-RU" dirty="0" smtClean="0"/>
              <a:t>И хотим приобщить учащихся нашей школы ко дню Европейских парков, который отмечается 24 мая, в честь  первого парка в Европе, построенного в  Швеции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4400" dirty="0" smtClean="0">
                <a:solidFill>
                  <a:srgbClr val="000000"/>
                </a:solidFill>
              </a:rPr>
              <a:t>Мы предлагаем администрации города включить нашу работу в проект по озеленению Мурманска к столетнему юбилею!</a:t>
            </a:r>
            <a:endParaRPr lang="ru-RU" sz="4400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Источники информации: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786063"/>
            <a:ext cx="7072313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595959"/>
                </a:solidFill>
                <a:latin typeface="Book Antiqua" pitchFamily="18" charset="0"/>
              </a:rPr>
              <a:t>http</a:t>
            </a:r>
            <a:r>
              <a:rPr lang="ru-RU" sz="2400" b="1" dirty="0">
                <a:solidFill>
                  <a:srgbClr val="595959"/>
                </a:solidFill>
                <a:latin typeface="Times New Roman" pitchFamily="18" charset="0"/>
              </a:rPr>
              <a:t>:</a:t>
            </a:r>
            <a:r>
              <a:rPr lang="en-US" sz="2400" b="1" dirty="0">
                <a:solidFill>
                  <a:srgbClr val="595959"/>
                </a:solidFill>
                <a:latin typeface="Book Antiqua" pitchFamily="18" charset="0"/>
              </a:rPr>
              <a:t>//www.construction-tecnology.ru/landiz/</a:t>
            </a:r>
            <a:r>
              <a:rPr lang="ru-RU" sz="2400" b="1" u="sng" dirty="0">
                <a:latin typeface="Times New Roman" pitchFamily="18" charset="0"/>
                <a:hlinkClick r:id="rId2"/>
              </a:rPr>
              <a:t> http://m51.ru</a:t>
            </a:r>
            <a:r>
              <a:rPr lang="ru-RU" sz="2400" b="1" u="sng" dirty="0">
                <a:latin typeface="Times New Roman" pitchFamily="18" charset="0"/>
              </a:rPr>
              <a:t> </a:t>
            </a:r>
          </a:p>
          <a:p>
            <a:r>
              <a:rPr lang="ru-RU" sz="2400" b="1" u="sng" dirty="0">
                <a:latin typeface="Times New Roman" pitchFamily="18" charset="0"/>
                <a:hlinkClick r:id="rId3"/>
              </a:rPr>
              <a:t>http://www.arctic-tv.ru</a:t>
            </a:r>
            <a:endParaRPr lang="ru-RU" sz="2400" b="1" dirty="0">
              <a:latin typeface="Times New Roman" pitchFamily="18" charset="0"/>
            </a:endParaRPr>
          </a:p>
          <a:p>
            <a:r>
              <a:rPr lang="ru-RU" sz="2400" b="1" u="sng" dirty="0">
                <a:latin typeface="Times New Roman" pitchFamily="18" charset="0"/>
                <a:hlinkClick r:id="rId4"/>
              </a:rPr>
              <a:t>http://www.peterburg.biz</a:t>
            </a:r>
            <a:endParaRPr lang="ru-RU" sz="2400" b="1" u="sng" dirty="0">
              <a:latin typeface="Times New Roman" pitchFamily="18" charset="0"/>
            </a:endParaRPr>
          </a:p>
          <a:p>
            <a:r>
              <a:rPr lang="en-US" sz="2400" b="1" u="sng" dirty="0">
                <a:latin typeface="Book Antiqua" pitchFamily="18" charset="0"/>
                <a:hlinkClick r:id="rId5"/>
              </a:rPr>
              <a:t>murmanpark</a:t>
            </a:r>
            <a:r>
              <a:rPr lang="ru-RU" sz="2400" b="1" u="sng" dirty="0">
                <a:latin typeface="Times New Roman" pitchFamily="18" charset="0"/>
                <a:hlinkClick r:id="rId5"/>
              </a:rPr>
              <a:t>@</a:t>
            </a:r>
            <a:r>
              <a:rPr lang="en-US" sz="2400" b="1" u="sng" dirty="0">
                <a:latin typeface="Book Antiqua" pitchFamily="18" charset="0"/>
                <a:hlinkClick r:id="rId5"/>
              </a:rPr>
              <a:t>narod</a:t>
            </a:r>
            <a:r>
              <a:rPr lang="ru-RU" sz="2400" b="1" u="sng" dirty="0">
                <a:latin typeface="Times New Roman" pitchFamily="18" charset="0"/>
                <a:hlinkClick r:id="rId5"/>
              </a:rPr>
              <a:t>.</a:t>
            </a:r>
            <a:r>
              <a:rPr lang="en-US" sz="2400" b="1" u="sng" dirty="0">
                <a:latin typeface="Book Antiqua" pitchFamily="18" charset="0"/>
                <a:hlinkClick r:id="rId5"/>
              </a:rPr>
              <a:t>ru</a:t>
            </a:r>
            <a:endParaRPr lang="ru-RU" sz="2400" b="1" u="sng" dirty="0">
              <a:latin typeface="Book Antiqua" pitchFamily="18" charset="0"/>
            </a:endParaRPr>
          </a:p>
          <a:p>
            <a:r>
              <a:rPr lang="ru-RU" b="1" u="sng" dirty="0">
                <a:hlinkClick r:id="rId6"/>
              </a:rPr>
              <a:t>http://www.b-port.com</a:t>
            </a:r>
            <a:r>
              <a:rPr lang="ru-RU" dirty="0"/>
              <a:t> </a:t>
            </a:r>
            <a:endParaRPr lang="ru-RU" dirty="0" smtClean="0"/>
          </a:p>
          <a:p>
            <a:endParaRPr lang="ru-RU" dirty="0" smtClean="0"/>
          </a:p>
          <a:p>
            <a:endParaRPr lang="ru-RU" sz="2400" b="1" u="sng" dirty="0">
              <a:latin typeface="Book Antiqua" pitchFamily="18" charset="0"/>
            </a:endParaRPr>
          </a:p>
          <a:p>
            <a:endParaRPr lang="ru-RU" sz="2400" b="1" dirty="0">
              <a:latin typeface="Times New Roman" pitchFamily="18" charset="0"/>
            </a:endParaRPr>
          </a:p>
          <a:p>
            <a:endParaRPr lang="ru-RU" sz="2400" dirty="0">
              <a:latin typeface="Times New Roman" pitchFamily="18" charset="0"/>
            </a:endParaRPr>
          </a:p>
          <a:p>
            <a:endParaRPr lang="ru-RU" sz="2400" dirty="0">
              <a:solidFill>
                <a:srgbClr val="59595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92150"/>
            <a:ext cx="3095625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+mn-lt"/>
              </a:rPr>
              <a:t> 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План:</a:t>
            </a: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0" y="1320800"/>
            <a:ext cx="81010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</a:p>
          <a:p>
            <a:r>
              <a:rPr lang="ru-RU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0" y="1812925"/>
            <a:ext cx="914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0" y="2052638"/>
            <a:ext cx="914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390" name="Rectangle 9"/>
          <p:cNvSpPr>
            <a:spLocks noChangeArrowheads="1"/>
          </p:cNvSpPr>
          <p:nvPr/>
        </p:nvSpPr>
        <p:spPr bwMode="auto">
          <a:xfrm>
            <a:off x="0" y="2951163"/>
            <a:ext cx="914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1285588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457200" indent="-457200" eaLnBrk="0" hangingPunct="0">
              <a:defRPr/>
            </a:pP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1.Использование исторического наследия</a:t>
            </a:r>
          </a:p>
          <a:p>
            <a:pPr eaLnBrk="0" hangingPunct="0">
              <a:defRPr/>
            </a:pP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2. Учет природно-климатических факторов</a:t>
            </a:r>
          </a:p>
          <a:p>
            <a:pPr eaLnBrk="0" hangingPunct="0">
              <a:defRPr/>
            </a:pP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3. Примеры создания городских парков</a:t>
            </a:r>
          </a:p>
          <a:p>
            <a:pPr eaLnBrk="0" hangingPunct="0">
              <a:defRPr/>
            </a:pP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4. Система озелененных территорий  города</a:t>
            </a:r>
          </a:p>
          <a:p>
            <a:pPr eaLnBrk="0" hangingPunct="0">
              <a:defRPr/>
            </a:pP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5.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Выбор участка для городского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парка </a:t>
            </a:r>
          </a:p>
          <a:p>
            <a:pPr eaLnBrk="0" hangingPunct="0">
              <a:defRPr/>
            </a:pP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6. Краткий проект работ по облагораживанию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-233363"/>
            <a:ext cx="6475413" cy="92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b="1" dirty="0">
                <a:latin typeface="Arial" pitchFamily="34" charset="0"/>
              </a:rPr>
              <a:t>                         </a:t>
            </a:r>
          </a:p>
          <a:p>
            <a:pPr>
              <a:defRPr/>
            </a:pPr>
            <a:r>
              <a:rPr lang="ru-RU" b="1" dirty="0">
                <a:latin typeface="Arial" pitchFamily="34" charset="0"/>
              </a:rPr>
              <a:t>                        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</a:rPr>
              <a:t>Использование исторического  наследия</a:t>
            </a:r>
          </a:p>
          <a:p>
            <a:pPr eaLnBrk="0" hangingPunct="0">
              <a:defRPr/>
            </a:pPr>
            <a:endParaRPr lang="ru-RU" dirty="0">
              <a:latin typeface="Arial" pitchFamily="34" charset="0"/>
            </a:endParaRPr>
          </a:p>
        </p:txBody>
      </p:sp>
      <p:pic>
        <p:nvPicPr>
          <p:cNvPr id="17410" name="Рисунок 4" descr="galery_im_17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70275"/>
            <a:ext cx="485775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3850" y="476250"/>
            <a:ext cx="7667625" cy="30480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Историческое наследие в области садово-паркового искусства состоит из памятников, сохранившихся в разных странах мира, исторических документов и описаний, иконографических материалов, характеризующих произведения разных эпох. Существует список памятников садово-паркового искусства, разработанный Международным комитетом по историческим садам ,который, конечно, не отражает в полной мере все наследие,  но дает нам возможность  изучить этот материал и использовать в своем проекте.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Памятники садово-паркового искусства - важнейшая часть отечественного культурного наследия, один из главных факторов формирования благоприятной среды. Они несут в себе огромный культурный потенциал, они - основа для создания народных и художественных музеев, историко-культурных заповедников, очагов эстетического и экологического воспитания.</a:t>
            </a:r>
            <a:endParaRPr lang="ru-RU" sz="1600" dirty="0">
              <a:solidFill>
                <a:schemeClr val="bg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180975"/>
            <a:ext cx="9144000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400" b="1" dirty="0">
                <a:solidFill>
                  <a:srgbClr val="07335E"/>
                </a:solidFill>
                <a:latin typeface="Georgia" pitchFamily="18" charset="0"/>
                <a:cs typeface="Times New Roman" pitchFamily="18" charset="0"/>
              </a:rPr>
              <a:t>Сaды и пaрки Петербургa</a:t>
            </a:r>
            <a:endParaRPr lang="ru-RU" sz="4400" dirty="0">
              <a:cs typeface="Arial" charset="0"/>
            </a:endParaRPr>
          </a:p>
          <a:p>
            <a:pPr eaLnBrk="0" hangingPunct="0"/>
            <a:endParaRPr lang="ru-RU" sz="1400" b="1" dirty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  <a:p>
            <a:pPr eaLnBrk="0" hangingPunct="0"/>
            <a:endParaRPr lang="ru-RU" sz="1400" b="1" dirty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  <a:p>
            <a:pPr eaLnBrk="0" hangingPunct="0"/>
            <a:endParaRPr lang="ru-RU" sz="1400" b="1" dirty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  <a:p>
            <a:pPr eaLnBrk="0" hangingPunct="0"/>
            <a:endParaRPr lang="ru-RU" sz="1400" b="1" dirty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  <a:p>
            <a:pPr eaLnBrk="0" hangingPunct="0"/>
            <a:endParaRPr lang="ru-RU" sz="1400" b="1" dirty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 b="1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Пaрки Сaнкт-Петербургa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 –</a:t>
            </a:r>
            <a:r>
              <a:rPr lang="ru-RU" sz="2000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 зелёные oстрoвки нa кaрте кaменнoгo гoрoдa, тaк неoбхoдимые любoму мегaпoлису. Именнo сюдa спешaт устaлые путники пoсле изнуряющей прoгулки пo мaгaзинaм. Именнo здесь, нa свежем вoздухе и в тени деревьев, мoжнo веселo пoсидеть с друзьями, oбсуждaя пoследние сoбытия. Именнo нa эти дoрoжки стремятся мoлoдые любители рoликoв, велoсипедoв и скейтбoрдoв..</a:t>
            </a:r>
            <a:br>
              <a:rPr lang="ru-RU" sz="2000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У кaждoгo пaркa,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 </a:t>
            </a:r>
            <a:r>
              <a:rPr lang="ru-RU" sz="2000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сaдa или скверa в Сaнкт-Петербурге, будь oн велик или мaл, есть свoя истoрия, свoя oсoбеннoсть, свoй стиль и свoя aтмoсферa. Где-тo прoвoдятся oбщественные мерoприятия и нaрoдные гуляния, где-тo пo уютным зaтенённым лaвoчкaм прячутся oт чужых глaз влюблённые пaры.. 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 </a:t>
            </a:r>
            <a:endParaRPr lang="ru-RU" sz="20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/>
              <a:t>Екатерининский</a:t>
            </a:r>
            <a:r>
              <a:rPr lang="ru-RU" dirty="0" smtClean="0"/>
              <a:t> сквер</a:t>
            </a:r>
            <a:endParaRPr lang="ru-RU" dirty="0"/>
          </a:p>
        </p:txBody>
      </p:sp>
      <p:pic>
        <p:nvPicPr>
          <p:cNvPr id="20482" name="Picture 2" descr="E:\конференция\ekaterininskii sk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31750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E:\конференция\ekaterininskii skve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1484313"/>
            <a:ext cx="31750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E:\конференция\ekaterininskii skver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4149725"/>
            <a:ext cx="31750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Алексaндрoвский сaд</a:t>
            </a:r>
            <a:endParaRPr lang="ru-RU" dirty="0"/>
          </a:p>
        </p:txBody>
      </p:sp>
      <p:pic>
        <p:nvPicPr>
          <p:cNvPr id="21506" name="Picture 2" descr="E:\конференция\alsa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2060575"/>
            <a:ext cx="31750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E:\конференция\alsad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3573463"/>
            <a:ext cx="31750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Царское село</a:t>
            </a:r>
            <a:endParaRPr lang="ru-RU" dirty="0"/>
          </a:p>
        </p:txBody>
      </p:sp>
      <p:pic>
        <p:nvPicPr>
          <p:cNvPr id="22530" name="Рисунок 20" descr="Цaрскoе сел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557338"/>
            <a:ext cx="238125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0" descr="E:\конференция\tsarskoe selo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1773238"/>
            <a:ext cx="2286000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1" descr="E:\конференция\tsarskoe selo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1773238"/>
            <a:ext cx="2286000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24" descr="E:\конференция\tsarskoe selo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3573463"/>
            <a:ext cx="2286000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25" descr="E:\конференция\tsarskoe selo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2988" y="4581525"/>
            <a:ext cx="2286000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26" descr="E:\конференция\ts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25" y="4581525"/>
            <a:ext cx="2286000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3" descr="2193130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3875" y="0"/>
            <a:ext cx="6080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4313" y="571500"/>
            <a:ext cx="25717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Подмосковный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парк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«Царицыно»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965</TotalTime>
  <Words>792</Words>
  <Application>Microsoft Office PowerPoint</Application>
  <PresentationFormat>Экран (4:3)</PresentationFormat>
  <Paragraphs>84</Paragraphs>
  <Slides>29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Апекс</vt:lpstr>
      <vt:lpstr> </vt:lpstr>
      <vt:lpstr>Слайд 2</vt:lpstr>
      <vt:lpstr>Слайд 3</vt:lpstr>
      <vt:lpstr>Слайд 4</vt:lpstr>
      <vt:lpstr>Слайд 5</vt:lpstr>
      <vt:lpstr>Екатерининский сквер</vt:lpstr>
      <vt:lpstr>Алексaндрoвский сaд</vt:lpstr>
      <vt:lpstr>Царское село</vt:lpstr>
      <vt:lpstr>Слайд 9</vt:lpstr>
      <vt:lpstr>Слайд 10</vt:lpstr>
      <vt:lpstr>Слайд 11</vt:lpstr>
      <vt:lpstr>Слайд 12</vt:lpstr>
      <vt:lpstr>Слайд 13</vt:lpstr>
      <vt:lpstr>Слайд 14</vt:lpstr>
      <vt:lpstr> Фрогнер парк Норвегия , Осло </vt:lpstr>
      <vt:lpstr>Огромный скульптурный парк, площадью 30га</vt:lpstr>
      <vt:lpstr>Водный парк Сапокка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Немного истории…</vt:lpstr>
      <vt:lpstr>Проект работ</vt:lpstr>
      <vt:lpstr>Наш посильный вклад</vt:lpstr>
      <vt:lpstr>Слайд 28</vt:lpstr>
      <vt:lpstr>Источники информации: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Андрей</dc:creator>
  <cp:lastModifiedBy>СОШ №43</cp:lastModifiedBy>
  <cp:revision>91</cp:revision>
  <dcterms:modified xsi:type="dcterms:W3CDTF">2013-05-17T10:21:57Z</dcterms:modified>
</cp:coreProperties>
</file>